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mpl5r2qax9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620250" y="495299"/>
            <a:ext cx="6667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100" b="1">
                <a:solidFill>
                  <a:srgbClr val="1A1410"/>
                </a:solidFill>
                <a:latin typeface="Microsoft YaHei"/>
                <a:ea typeface="Microsoft YaHei"/>
              </a:rPr>
              <a:t>中文版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733799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AF4E8"/>
                </a:solidFill>
                <a:latin typeface="Microsoft YaHei"/>
                <a:ea typeface="Microsoft YaHei"/>
              </a:rPr>
              <a:t>麦吧呵 · MAIBAHE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400550"/>
            <a:ext cx="85725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 i="0">
                <a:solidFill>
                  <a:srgbClr val="E4C46C"/>
                </a:solidFill>
                <a:latin typeface="Microsoft YaHei"/>
                <a:ea typeface="Microsoft YaHei"/>
              </a:rPr>
              <a:t>用善心做膳事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9911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FAF4E8"/>
                </a:solidFill>
                <a:latin typeface="Microsoft YaHei"/>
                <a:ea typeface="Microsoft YaHei"/>
              </a:rPr>
              <a:t>产品目录 2026 · 批发 · OEM · 私人定制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Microsoft YaHei"/>
              </a:rPr>
              <a:t>maibahe.uk  ·  maibahe001@hotmail.com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</a:rP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为什么全球买家选择麦吧呵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5905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麦吧呵是广东唯康科技集团旗下品牌，秉承一个信念：好食物始于善意。自 2018 年起，我们将中国四大受保护产区——科尔沁沙地、红原高原、东北黑蜂保护区与大别山金寨——直连全球食品品牌、进口商与零售商。每一批货物都附带可追溯的来历：谁种植、在哪里生长、由哪家实验室验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Microsoft YaHei"/>
              </a:rPr>
              <a:t>2,000+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Microsoft YaHei"/>
                <a:ea typeface="Microsoft YaHei"/>
              </a:rPr>
              <a:t>中国零售门店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9570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Microsoft YaHe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70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Microsoft YaHei"/>
                <a:ea typeface="Microsoft YaHei"/>
              </a:rPr>
              <a:t>受保护产区基地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Microsoft YaHe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Microsoft YaHei"/>
                <a:ea typeface="Microsoft YaHei"/>
              </a:rPr>
              <a:t>有机认证 CN·EU·USDA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425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Microsoft YaHei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Microsoft YaHei"/>
                <a:ea typeface="Microsoft YaHei"/>
              </a:rPr>
              <a:t>品牌创立年份</a:t>
            </a:r>
          </a:p>
        </p:txBody>
      </p:sp>
      <p:pic>
        <p:nvPicPr>
          <p:cNvPr id="18" name="Picture 17" descr="tmpdtpssj4m_ab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33500"/>
            <a:ext cx="4762500" cy="45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</a:rPr>
              <a:t>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在最适合的土地上种植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tmpnfglt9qq_ori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47800"/>
            <a:ext cx="20002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0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Microsoft YaHei"/>
                <a:ea typeface="Microsoft YaHei"/>
              </a:rPr>
              <a:t>沙地精粮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Microsoft YaHei"/>
                <a:ea typeface="Microsoft YaHei"/>
              </a:rPr>
              <a:t>42°N · 内蒙古 · 科尔沁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50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机械平整的沙丘之上，70 米深弱碱性地下水灌溉；专属燕麦品种“白燕 26”。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125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tmpj4gdrj5n_or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47800"/>
            <a:ext cx="2000250" cy="1428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725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Microsoft YaHei"/>
                <a:ea typeface="Microsoft YaHei"/>
              </a:rPr>
              <a:t>红原高原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Microsoft YaHei"/>
                <a:ea typeface="Microsoft YaHei"/>
              </a:rPr>
              <a:t>3,500 米 · 四川 · 红原县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国家地理标志品种麦洼牦牛，天然高山草场放牧；三重有机认证。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tmp7wldtlgj_orig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943350"/>
            <a:ext cx="2000250" cy="1428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50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Microsoft YaHei"/>
                <a:ea typeface="Microsoft YaHei"/>
              </a:rPr>
              <a:t>东北黑蜂保护区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Microsoft YaHei"/>
                <a:ea typeface="Microsoft YaHei"/>
              </a:rPr>
              <a:t>黑龙江 · 饶河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50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1997 年国务院令设立的国家级自然保护区蜂场；欧盟有机标准。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125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tmpyqsq0qjg_orig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3943350"/>
            <a:ext cx="2000250" cy="14287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725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Microsoft YaHei"/>
                <a:ea typeface="Microsoft YaHei"/>
              </a:rPr>
              <a:t>金寨灵芝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Microsoft YaHei"/>
                <a:ea typeface="Microsoft YaHei"/>
              </a:rPr>
              <a:t>安徽 · 31°N · 大别山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栎木栽培灵芝，31°N 大别山；孢子粉中欧日有机认证，破壁率 99%+。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  <a:ea typeface="Microsoft YaHei"/>
              </a:rPr>
              <a:t>产品线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沙地精粮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b19f_ogu_pro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燕麦、小米、黑米与混合杂粮粥料，来自 42°N 科尔沁沙地农场——70 米碱性地下水灌溉，基于专属燕麦品种“白燕 26”。昼夜温差大、生长周期长，颗粒更紧实、营养更浓缩。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12382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42°N 沙地原产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9049" y="4552950"/>
            <a:ext cx="13430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白燕 26 专属品种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96375" y="4552950"/>
            <a:ext cx="17430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原粮 / 压片 / 定制配比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Microsoft YaHei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  <a:ea typeface="Microsoft YaHei"/>
              </a:rPr>
              <a:t>产品线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高原牦牛奶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srvsnyvk_pro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来自 3,500 米红原高原牧场的牦牛奶粉——国家地理标志品种麦洼牦牛，持有中国、欧盟、美国三重有机认证。蛋白质含量更高，奶香浓郁，支持 OEM 规格定制。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14382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3,500 米高原牧场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4075" y="4552950"/>
            <a:ext cx="1838324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CN·EU·USDA 三重有机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76699" y="455295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国家地理标志品种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Microsoft YaHei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  <a:ea typeface="Microsoft YaHei"/>
              </a:rPr>
              <a:t>产品线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东北黑蜂蜂蜜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geoaresx_pro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来自 1997 年国家级自然保护区蜂场的椴树蜂蜜——中国唯一为保护蜂种设立的自然保护区。符合欧盟有机标准，与 200 余户蜂农签订质量协议，实现批次级追溯。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14382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1997 国家级保护区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9074" y="4552950"/>
            <a:ext cx="9429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欧盟有机标准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96350" y="4552950"/>
            <a:ext cx="12382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200+ 签约蜂农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Microsoft YaHei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  <a:ea typeface="Microsoft YaHei"/>
              </a:rPr>
              <a:t>产品线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金寨灵芝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hwvdyef3_pro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31°N 大别山金寨的栴木栽培灵芝与孢子粉——中国、欧盟、日本三国有机认证。超低温物理破壁率 99% 以上，不引入重金属，人保财险承保。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13430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31°N 大别山原产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28825" y="4552950"/>
            <a:ext cx="12382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中·欧·日有机认证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1375" y="4552950"/>
            <a:ext cx="12382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99%+ 物理破壁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Microsoft YaHei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  <a:ea typeface="Microsoft YaHei"/>
              </a:rPr>
              <a:t>产品线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精选主食膳品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vwsjlchu_pro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Microsoft YaHei"/>
                <a:ea typeface="Microsoft YaHei"/>
              </a:rPr>
              <a:t>红枣、枸杞、黑木耳与即食杂粮套装——同样来自受保护产区，支持散装批发与私人定制包装。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7429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散装批发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43750" y="4552950"/>
            <a:ext cx="9429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私人定制包装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01025" y="4552950"/>
            <a:ext cx="7429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Microsoft YaHei"/>
                <a:ea typeface="Microsoft YaHei"/>
              </a:rPr>
              <a:t>即食规格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Microsoft YaHei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E4C46C"/>
                </a:solidFill>
                <a:latin typeface="Microsoft YaHei"/>
              </a:rPr>
              <a:t>QUALITY &amp; CERTIFICATIONS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Microsoft YaHei"/>
                <a:ea typeface="Microsoft YaHei"/>
              </a:rPr>
              <a:t>可以印在标签上的认证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525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Microsoft YaHei"/>
                <a:ea typeface="Microsoft YaHei"/>
              </a:rPr>
              <a:t>牦牛奶线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621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Microsoft YaHei"/>
                <a:ea typeface="Microsoft YaHei"/>
              </a:rPr>
              <a:t>中国有机 CN-BIO-154（ECOCERT）· 欧盟有机 · 美国有机；红原牦牛国家地理标志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Microsoft YaHei"/>
                <a:ea typeface="Microsoft YaHei"/>
              </a:rPr>
              <a:t>灵芝孢子粉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098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Microsoft YaHei"/>
                <a:ea typeface="Microsoft YaHei"/>
              </a:rPr>
              <a:t>中国有机 1150P1701677 · 欧盟有机 · 日本 JAS 认证；人保财险承保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79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Microsoft YaHei"/>
                <a:ea typeface="Microsoft YaHei"/>
              </a:rPr>
              <a:t>东北黑蜂线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8575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Microsoft YaHei"/>
                <a:ea typeface="Microsoft YaHei"/>
              </a:rPr>
              <a:t>1997 年国家级自然保护区 · 欧盟有机标准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2956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Microsoft YaHei"/>
                <a:ea typeface="Microsoft YaHei"/>
              </a:rPr>
              <a:t>每批随货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52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Microsoft YaHei"/>
                <a:ea typeface="Microsoft YaHei"/>
              </a:rPr>
              <a:t>批次检验报告 + 认证文件，开放第三方验厂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3981450"/>
            <a:ext cx="6286500" cy="19050"/>
          </a:xfrm>
          <a:prstGeom prst="rect">
            <a:avLst/>
          </a:prstGeom>
          <a:solidFill>
            <a:srgbClr val="4A3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" y="4095750"/>
            <a:ext cx="6286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Microsoft YaHei"/>
              </a:rPr>
              <a:t>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324350"/>
            <a:ext cx="6286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B8A484"/>
                </a:solidFill>
                <a:latin typeface="Microsoft YaHei"/>
                <a:ea typeface="Microsoft YaHei"/>
              </a:rPr>
              <a:t>2021 年 5 月，我们与中国食品发酵工业研究院共建“麦吧呵活性肽科研中心”，并与国家燕麦改良中心合作将专属品种“白燕 26”推向商业化生产。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162550"/>
            <a:ext cx="6286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FAF4E8"/>
                </a:solidFill>
                <a:latin typeface="Microsoft YaHei"/>
                <a:ea typeface="Microsoft YaHei"/>
              </a:rPr>
              <a:t>每批随货附检验报告与认证文件；欢迎 SGS / BV / Intertek 第三方验厂。</a:t>
            </a:r>
          </a:p>
        </p:txBody>
      </p:sp>
      <p:pic>
        <p:nvPicPr>
          <p:cNvPr id="17" name="Picture 16" descr="tmp8fmicvbm_qu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352550"/>
            <a:ext cx="4381500" cy="2857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9000" y="4343400"/>
            <a:ext cx="438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Microsoft YaHei"/>
                <a:ea typeface="Microsoft YaHei"/>
              </a:rPr>
              <a:t>2,000+  中国零售门店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572000"/>
            <a:ext cx="4381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Microsoft YaHei"/>
                <a:ea typeface="Microsoft YaHei"/>
              </a:rPr>
              <a:t>3,500 米 · 四川 · 红原县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Microsoft YaHei"/>
              </a:rPr>
              <a:t>OEM / PRIVATE LABEL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Microsoft YaHei"/>
                <a:ea typeface="Microsoft YaHei"/>
              </a:rPr>
              <a:t>从一托试单到整柜交付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Microsoft YaHe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Microsoft YaHei"/>
                <a:ea typeface="Microsoft YaHei"/>
              </a:rPr>
              <a:t>询盘与需求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告知目标产品、规格、数量与目标市场；24 小时内回复能力评估。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137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282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Microsoft YaHei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282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Microsoft YaHei"/>
                <a:ea typeface="Microsoft YaHei"/>
              </a:rPr>
              <a:t>报价与方案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282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详细报价、MOQ 选项、交期与包装方案，含目标市场合规要求。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125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Microsoft YaHe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Microsoft YaHei"/>
                <a:ea typeface="Microsoft YaHei"/>
              </a:rPr>
              <a:t>样品确认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标准样品免费（运费到付），10–15 个工作日送达。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112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7257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Microsoft YaHei"/>
                <a:ea typeface="Microsoft YaHei"/>
              </a:rPr>
              <a:t>合同与生产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57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Microsoft YaHei"/>
                <a:ea typeface="Microsoft YaHei"/>
              </a:rPr>
              <a:t>定金确认后 25–35 天完成生产；T/T 付款，支持 EXW / FOB / CIF / DDP。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4572000"/>
            <a:ext cx="118110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Microsoft YaHei"/>
                <a:ea typeface="Microsoft YaHei"/>
              </a:rPr>
              <a:t>单托起订 MOQ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85950" y="4572000"/>
            <a:ext cx="86677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Microsoft YaHei"/>
                <a:ea typeface="Microsoft YaHei"/>
              </a:rPr>
              <a:t>多语言标签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86075" y="4572000"/>
            <a:ext cx="107632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Microsoft YaHei"/>
                <a:ea typeface="Microsoft YaHei"/>
              </a:rPr>
              <a:t>开放第三方验厂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Microsoft YaHei"/>
                <a:ea typeface="Microsoft YaHei"/>
              </a:rPr>
              <a:t>四大受保护产区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78105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8A484"/>
                </a:solidFill>
                <a:latin typeface="Microsoft YaHei"/>
                <a:ea typeface="Microsoft YaHei"/>
              </a:rPr>
              <a:t>沙地、高原、林海与药库——每一张图片都来自我们的种植与生产基地。</a:t>
            </a:r>
          </a:p>
        </p:txBody>
      </p:sp>
      <p:pic>
        <p:nvPicPr>
          <p:cNvPr id="4" name="Picture 3" descr="tmpooubhpbl_gal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19200"/>
            <a:ext cx="3619500" cy="2400300"/>
          </a:xfrm>
          <a:prstGeom prst="rect">
            <a:avLst/>
          </a:prstGeom>
        </p:spPr>
      </p:pic>
      <p:pic>
        <p:nvPicPr>
          <p:cNvPr id="5" name="Picture 4" descr="tmpuesrgzej_g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19200"/>
            <a:ext cx="3619500" cy="2400300"/>
          </a:xfrm>
          <a:prstGeom prst="rect">
            <a:avLst/>
          </a:prstGeom>
        </p:spPr>
      </p:pic>
      <p:pic>
        <p:nvPicPr>
          <p:cNvPr id="6" name="Picture 5" descr="tmpr6rg5fpq_ga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1219200"/>
            <a:ext cx="3619500" cy="2400300"/>
          </a:xfrm>
          <a:prstGeom prst="rect">
            <a:avLst/>
          </a:prstGeom>
        </p:spPr>
      </p:pic>
      <p:pic>
        <p:nvPicPr>
          <p:cNvPr id="7" name="Picture 6" descr="tmp5b52qk9a_gal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71900"/>
            <a:ext cx="3619500" cy="2400300"/>
          </a:xfrm>
          <a:prstGeom prst="rect">
            <a:avLst/>
          </a:prstGeom>
        </p:spPr>
      </p:pic>
      <p:pic>
        <p:nvPicPr>
          <p:cNvPr id="8" name="Picture 7" descr="tmpxuvzb06s_ga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71900"/>
            <a:ext cx="3619500" cy="2400300"/>
          </a:xfrm>
          <a:prstGeom prst="rect">
            <a:avLst/>
          </a:prstGeom>
        </p:spPr>
      </p:pic>
      <p:pic>
        <p:nvPicPr>
          <p:cNvPr id="9" name="Picture 8" descr="tmpx9sza6a0_gal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00" y="3771900"/>
            <a:ext cx="36195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143000"/>
            <a:ext cx="9525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AF4E8"/>
                </a:solidFill>
                <a:latin typeface="Microsoft YaHei"/>
                <a:ea typeface="Microsoft YaHei"/>
              </a:rPr>
              <a:t>开始对话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866899"/>
            <a:ext cx="6858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812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Microsoft YaHei"/>
              </a:rPr>
              <a:t>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Microsoft YaHei"/>
              </a:rPr>
              <a:t>maibahe001@hotmail.com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Microsoft YaHei"/>
              </a:rPr>
              <a:t>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5280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Microsoft YaHei"/>
              </a:rPr>
              <a:t>+86 136 6099 6199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671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Microsoft YaHei"/>
              </a:rPr>
              <a:t>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957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Microsoft YaHei"/>
              </a:rPr>
              <a:t>maibahe.uk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Microsoft YaHei"/>
                <a:ea typeface="Microsoft YaHei"/>
              </a:rPr>
              <a:t>中国广东省肇庆市 · 广东唯康科技集团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95900"/>
            <a:ext cx="9525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1">
                <a:solidFill>
                  <a:srgbClr val="E4C46C"/>
                </a:solidFill>
                <a:latin typeface="Microsoft YaHei"/>
                <a:ea typeface="Microsoft YaHei"/>
              </a:rPr>
              <a:t>好食物，始于善意。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Microsoft YaHei"/>
              </a:rPr>
              <a:t>MAIBAHE · Chinese Edition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