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6" Type="http://schemas.openxmlformats.org/officeDocument/2006/relationships/image" Target="../media/image17.jpg"/><Relationship Id="rId7" Type="http://schemas.openxmlformats.org/officeDocument/2006/relationships/image" Target="../media/image1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mp1lgem_v0_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620250" y="495299"/>
            <a:ext cx="165735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100" b="1">
                <a:solidFill>
                  <a:srgbClr val="1A1410"/>
                </a:solidFill>
                <a:latin typeface="Arial"/>
              </a:rPr>
              <a:t>Norsk Utgave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733799"/>
            <a:ext cx="85725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1" i="0">
                <a:solidFill>
                  <a:srgbClr val="FAF4E8"/>
                </a:solidFill>
                <a:latin typeface="Arial"/>
                <a:ea typeface="Microsoft YaHei"/>
              </a:rPr>
              <a:t>MAIBAHE · 麦吧呵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400550"/>
            <a:ext cx="85725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0" i="0">
                <a:solidFill>
                  <a:srgbClr val="E4C46C"/>
                </a:solidFill>
                <a:latin typeface="Georgia"/>
              </a:rPr>
              <a:t>God Mat, Gode Gjerninger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4991100"/>
            <a:ext cx="8572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FAF4E8"/>
                </a:solidFill>
                <a:latin typeface="Arial"/>
              </a:rPr>
              <a:t>Produktkatalog 2026 · Grossist · OEM · Merkevare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60960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8A484"/>
                </a:solidFill>
                <a:latin typeface="Arial"/>
              </a:rPr>
              <a:t>maibahe.uk  ·  maibahe001@hotmail.com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ABOUT 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Hvorfor Globale Kjøpere Velger Maibahe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71500" y="1333500"/>
            <a:ext cx="59055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Maibahe er et varemerke under Guangdong Weikang Group, bygget på én overbevisning: god mat starter med gode gjerninger. Siden 2018 har vi koblet fire beskyttede opprinnelser i Kina — Horqin-sandlandet, Hongyuan-platået, Nordøst-Kinas svartbiereservat og Dabie-fjellene — direkte til matvaremerker, importører og detaljister over hele verden.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500" y="35433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2950" y="36957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Georgia"/>
              </a:rPr>
              <a:t>2 000+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41719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Arial"/>
              </a:rPr>
              <a:t>Butikker i Kina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4250" y="35433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95700" y="36957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Georgia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95700" y="41719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Arial"/>
              </a:rPr>
              <a:t>Beskyttede opprinnelsesbaser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47625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9149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Georgi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2950" y="53911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Arial"/>
              </a:rPr>
              <a:t>Økologiske sertifiseringer CN·EU·USDA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24250" y="47625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95700" y="49149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Georgia"/>
              </a:rPr>
              <a:t>2018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95700" y="53911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Arial"/>
              </a:rPr>
              <a:t>Etablert</a:t>
            </a:r>
          </a:p>
        </p:txBody>
      </p:sp>
      <p:pic>
        <p:nvPicPr>
          <p:cNvPr id="18" name="Picture 17" descr="tmp1foyivvw_abou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333500"/>
            <a:ext cx="4762500" cy="4572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ORIGINS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Sourcet der det vokser best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131445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tmpgwln2o70_orig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1447800"/>
            <a:ext cx="2000250" cy="1428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57500" y="1466850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Georgia"/>
              </a:rPr>
              <a:t>Sandjordsbruk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7500" y="175260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Arial"/>
              </a:rPr>
              <a:t>42°N · INDRE MONGOLIA · HORQIN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7500" y="1981199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Korn på mekanisk planerte sanddyner, vanning med alkalisk grunnvann fra 70 meter; eksklusiv havresort «Baiyan 26».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1250" y="131445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tmp5mxmrg6b_orig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447800"/>
            <a:ext cx="2000250" cy="1428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477250" y="1466850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Georgia"/>
              </a:rPr>
              <a:t>Hongyuan-platået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0" y="175260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Arial"/>
              </a:rPr>
              <a:t>3 500 M · SICHUAN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0" y="1981199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Maiwa-yaker, rase med nasjonal geografisk opprinnelse, på naturlige alpine enger; trippel økologisk sertifisering.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500" y="381000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tmp7rnhc3c3_orig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3943350"/>
            <a:ext cx="2000250" cy="14287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57500" y="3962399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Georgia"/>
              </a:rPr>
              <a:t>Nordøst-Kinas skogreservat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7500" y="424815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Arial"/>
              </a:rPr>
              <a:t>HEILONGJIANG · RAOHE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57500" y="4476750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Bigårder i nasjonalreservatet fra 1997 — det eneste biereservatet i Kina; EUs økologiske standard.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91250" y="381000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tmpyl8cqs8r_orig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3943350"/>
            <a:ext cx="2000250" cy="14287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477250" y="3962399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Georgia"/>
              </a:rPr>
              <a:t>Jinzhai fylke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77250" y="424815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Arial"/>
              </a:rPr>
              <a:t>ANHUI · 31°N · DABIE-FJELLENE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77250" y="4476750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Eikestokk-lingzhi ved 31°N; CN/EU/Japan økologisk sporepulver, 99%+ fysisk knusing, PICC-forsikret.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PRODUKTLINJE 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Korn fra sandjord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v3q1e7oo_prod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Havre, hirse, svartris og flerkorns congee-blandinger fra sandjordsbruk i Horqin ved 42°N — vanning med alkalisk grunnvann fra 70 meter og bygget på vår eksklusive havresort «Baiyan 26».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6500" y="4552950"/>
            <a:ext cx="26384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Opprinnelse Horqin 42°N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039225" y="4552950"/>
            <a:ext cx="17430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Sort Baiyan 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896600" y="4552950"/>
            <a:ext cx="2038349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Helkorn og flaker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PRODUKTLINJE 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Høylands-yakmeieri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rf7kgmkr_prod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Yakmelkpulver fra beiter i Hongyuan på 3 500 m — Maiwa-yak, rase med nasjonal geografisk opprinnelse, Kina/EU/USDA økologisk sertifisert. Høyere proteininnhold, kremet smak; OEM-spesifikasjoner tilgjengelig.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1500" y="4552950"/>
            <a:ext cx="2038349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Beiter på 3 500 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24150" y="4552950"/>
            <a:ext cx="25431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Trippel øko CN·EU·USDA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81625" y="4552950"/>
            <a:ext cx="10382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GI-rase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PRODUKTLINJE 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Honning fra nordøstlig svartbie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u7fcgc1i_prod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Lindehonning fra bigårder i nasjonalreservatet fra 1997 — det eneste i Kina som beskytter en bieart. Oppfyller EUs økologiske standarder, med over 200 kontraktsbirøktere for partisporbarhet.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6500" y="4552950"/>
            <a:ext cx="243840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Nasjonalreservat 1997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39200" y="4552950"/>
            <a:ext cx="26384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EUs økologiske standard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591925" y="4552950"/>
            <a:ext cx="17430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200+ birøktere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PRODUKTLINJE 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Jinzhai botanika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mphm4jjl_prod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Eikestokk-lingzhi og sporepulver fra Jinzhai ved 31°N — økologisk sertifisert i Kina, EU og Japan. Fysisk knusing ved ultralav temperatur til 99%+, ingen tungmetaller; PICC-forsikret.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1500" y="4552950"/>
            <a:ext cx="25431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Opprinnelse Dabie 31°N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28975" y="4552950"/>
            <a:ext cx="154305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Øko CN·EU·JP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86325" y="4552950"/>
            <a:ext cx="154305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Knusing 99%+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PRODUKTLINJE 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Utvalgte spiskammerbasisvarer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n0bpwycu_prod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Røde dadler, goji-bær, svartsopp og ferdig-til-koking kornsaker — fra samme beskyttede opprinnelser, tilgjengelig i bulk eller merkevare.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6500" y="4552950"/>
            <a:ext cx="163830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Bulkleveranse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39099" y="4552950"/>
            <a:ext cx="123825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Merkevare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91650" y="4552950"/>
            <a:ext cx="1838324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Ferdig-formater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E4C46C"/>
                </a:solidFill>
                <a:latin typeface="Arial"/>
              </a:rPr>
              <a:t>QUALITY &amp; CERTIFICATIONS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FAF4E8"/>
                </a:solidFill>
                <a:latin typeface="Georgia"/>
              </a:rPr>
              <a:t>Sertifiseringer du kan sette på etiketten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71500" y="13525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Arial"/>
              </a:rPr>
              <a:t>Yakmelklinjen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5621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Arial"/>
              </a:rPr>
              <a:t>Kina økologisk CN-BIO-154 (ECOCERT) · EU økologisk · USDA økologisk; nasjonal geografisk opprinnelse for Hongyuan-yak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0002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Arial"/>
              </a:rPr>
              <a:t>Lingzhi-sporepulver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22098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Arial"/>
              </a:rPr>
              <a:t>Kina økologisk 1150P1701677 · EU økologisk · Japan JAS; PICC-forsikret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26479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Arial"/>
              </a:rPr>
              <a:t>Svartbilinjen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28575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Arial"/>
              </a:rPr>
              <a:t>Nasjonalreservat 1997 · EUs økologiske standard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32956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Arial"/>
              </a:rPr>
              <a:t>Hver forsendelse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35052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Arial"/>
              </a:rPr>
              <a:t>Partis QC-rapporter + sertifiseringsdokumenter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3981450"/>
            <a:ext cx="6286500" cy="19050"/>
          </a:xfrm>
          <a:prstGeom prst="rect">
            <a:avLst/>
          </a:prstGeom>
          <a:solidFill>
            <a:srgbClr val="4A3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71500" y="4095750"/>
            <a:ext cx="6286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RESEARCH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" y="4324350"/>
            <a:ext cx="62865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 i="0">
                <a:solidFill>
                  <a:srgbClr val="B8A484"/>
                </a:solidFill>
                <a:latin typeface="Arial"/>
              </a:rPr>
              <a:t>I mai 2021 signerte vi med China National Research Institute of Food &amp; Fermentation Industries opprettelsen av Maibahe Bioactive Peptide Research Center, og med National Oat Improvement Center om å omdanne vår eksklusive havresort «Baiyan 26» til kommersiell produksjon.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5162550"/>
            <a:ext cx="6286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1">
                <a:solidFill>
                  <a:srgbClr val="FAF4E8"/>
                </a:solidFill>
                <a:latin typeface="Arial"/>
              </a:rPr>
              <a:t>Partis QC-rapporter og sertifiseringsdokumenter følger hver forsendelse; tredjeparts fabrikkrevisjon (SGS / BV / Intertek) er velkommen.</a:t>
            </a:r>
          </a:p>
        </p:txBody>
      </p:sp>
      <p:pic>
        <p:nvPicPr>
          <p:cNvPr id="17" name="Picture 16" descr="tmpli0mgsiy_qu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1352550"/>
            <a:ext cx="4381500" cy="2857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39000" y="4343400"/>
            <a:ext cx="438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2 000+  Butikker i Kina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9000" y="4572000"/>
            <a:ext cx="43815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3 500 M · SICHUAN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B8A484"/>
                </a:solidFill>
                <a:latin typeface="Arial"/>
              </a:rPr>
              <a:t>09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OEM / PRIVATE LABEL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Fra pilotproduksjon til full container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2950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Georgia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0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Arial"/>
              </a:rPr>
              <a:t>Forespørsel og krav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Målprodukter, spesifikasjoner, volumer og markedsregler; vurdering innen 24 timer.</a:t>
            </a:r>
          </a:p>
        </p:txBody>
      </p:sp>
      <p:sp>
        <p:nvSpPr>
          <p:cNvPr id="9" name="Rectangle 8"/>
          <p:cNvSpPr/>
          <p:nvPr/>
        </p:nvSpPr>
        <p:spPr>
          <a:xfrm>
            <a:off x="3381375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52825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Georgia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52825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Arial"/>
              </a:rPr>
              <a:t>Tilbud og forslag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52825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Detaljert pris, MOQ-alternativer, leveringstider og emballasje — inkludert samsvar.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1250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Georgia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Arial"/>
              </a:rPr>
              <a:t>Prøver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62700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Gratis standardprøver (fracht betales av mottaker) innen 10–15 virkedager.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001125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72575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Georgia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72575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Arial"/>
              </a:rPr>
              <a:t>Kontrakt og produksjon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2575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25–35 dager etter forskudd; betaling med T/T; EXW / FOB / CIF / DDP.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1500" y="4572000"/>
            <a:ext cx="1914525" cy="323850"/>
          </a:xfrm>
          <a:prstGeom prst="roundRect">
            <a:avLst>
              <a:gd name="adj" fmla="val 50000"/>
            </a:avLst>
          </a:prstGeom>
          <a:solidFill>
            <a:srgbClr val="1A1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50" b="1">
                <a:solidFill>
                  <a:srgbClr val="E4C46C"/>
                </a:solidFill>
                <a:latin typeface="Arial"/>
              </a:rPr>
              <a:t>MOQ fra én pall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619375" y="4572000"/>
            <a:ext cx="2438400" cy="323850"/>
          </a:xfrm>
          <a:prstGeom prst="roundRect">
            <a:avLst>
              <a:gd name="adj" fmla="val 50000"/>
            </a:avLst>
          </a:prstGeom>
          <a:solidFill>
            <a:srgbClr val="1A1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50" b="1">
                <a:solidFill>
                  <a:srgbClr val="E4C46C"/>
                </a:solidFill>
                <a:latin typeface="Arial"/>
              </a:rPr>
              <a:t>Flerspråklig merking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191125" y="4572000"/>
            <a:ext cx="2333625" cy="323850"/>
          </a:xfrm>
          <a:prstGeom prst="roundRect">
            <a:avLst>
              <a:gd name="adj" fmla="val 50000"/>
            </a:avLst>
          </a:prstGeom>
          <a:solidFill>
            <a:srgbClr val="1A1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50" b="1">
                <a:solidFill>
                  <a:srgbClr val="E4C46C"/>
                </a:solidFill>
                <a:latin typeface="Arial"/>
              </a:rPr>
              <a:t>Tredjepartsrevisjon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81000"/>
            <a:ext cx="8572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FAF4E8"/>
                </a:solidFill>
                <a:latin typeface="Georgia"/>
              </a:rPr>
              <a:t>Fire Beskyttede Opprinnelser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781050"/>
            <a:ext cx="952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8A484"/>
                </a:solidFill>
                <a:latin typeface="Arial"/>
              </a:rPr>
              <a:t>Sandland, platå, skog og medisinsk hvelv — hvert bilde fra våre egne baser.</a:t>
            </a:r>
          </a:p>
        </p:txBody>
      </p:sp>
      <p:pic>
        <p:nvPicPr>
          <p:cNvPr id="4" name="Picture 3" descr="tmpypos9syd_gal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219200"/>
            <a:ext cx="3619500" cy="2400300"/>
          </a:xfrm>
          <a:prstGeom prst="rect">
            <a:avLst/>
          </a:prstGeom>
        </p:spPr>
      </p:pic>
      <p:pic>
        <p:nvPicPr>
          <p:cNvPr id="5" name="Picture 4" descr="tmp1vrko0pl_gal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219200"/>
            <a:ext cx="3619500" cy="2400300"/>
          </a:xfrm>
          <a:prstGeom prst="rect">
            <a:avLst/>
          </a:prstGeom>
        </p:spPr>
      </p:pic>
      <p:pic>
        <p:nvPicPr>
          <p:cNvPr id="6" name="Picture 5" descr="tmp19f6mxs4_gal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300" y="1219200"/>
            <a:ext cx="3619500" cy="2400300"/>
          </a:xfrm>
          <a:prstGeom prst="rect">
            <a:avLst/>
          </a:prstGeom>
        </p:spPr>
      </p:pic>
      <p:pic>
        <p:nvPicPr>
          <p:cNvPr id="7" name="Picture 6" descr="tmpaak7re4t_gal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771900"/>
            <a:ext cx="3619500" cy="2400300"/>
          </a:xfrm>
          <a:prstGeom prst="rect">
            <a:avLst/>
          </a:prstGeom>
        </p:spPr>
      </p:pic>
      <p:pic>
        <p:nvPicPr>
          <p:cNvPr id="8" name="Picture 7" descr="tmpflr41iyy_gal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0" y="3771900"/>
            <a:ext cx="3619500" cy="2400300"/>
          </a:xfrm>
          <a:prstGeom prst="rect">
            <a:avLst/>
          </a:prstGeom>
        </p:spPr>
      </p:pic>
      <p:pic>
        <p:nvPicPr>
          <p:cNvPr id="9" name="Picture 8" descr="tmpwbqm0_s__gal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5300" y="3771900"/>
            <a:ext cx="3619500" cy="2400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B8A484"/>
                </a:solidFill>
                <a:latin typeface="Arial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1143000"/>
            <a:ext cx="95250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 i="0">
                <a:solidFill>
                  <a:srgbClr val="FAF4E8"/>
                </a:solidFill>
                <a:latin typeface="Georgia"/>
              </a:rPr>
              <a:t>Start Samtalen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0" y="1866899"/>
            <a:ext cx="6858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38125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EMAIL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09850"/>
            <a:ext cx="6667500" cy="3238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AF4E8"/>
                </a:solidFill>
                <a:latin typeface="Arial"/>
              </a:rPr>
              <a:t>maibahe001@hotmail.com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2420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WHATSAPP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352800"/>
            <a:ext cx="6667500" cy="3238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AF4E8"/>
                </a:solidFill>
                <a:latin typeface="Arial"/>
              </a:rPr>
              <a:t>+86 136 6099 6199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6715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WEBSITE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095750"/>
            <a:ext cx="6667500" cy="3238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AF4E8"/>
                </a:solidFill>
                <a:latin typeface="Arial"/>
              </a:rPr>
              <a:t>maibahe.uk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7625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8A484"/>
                </a:solidFill>
                <a:latin typeface="Arial"/>
              </a:rPr>
              <a:t>Zhaoqing, Guangdong, Kina · Guangdong Weikang Group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295900"/>
            <a:ext cx="9525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0" i="1">
                <a:solidFill>
                  <a:srgbClr val="E4C46C"/>
                </a:solidFill>
                <a:latin typeface="Georgia"/>
              </a:rPr>
              <a:t>God mat, gode gjerninger.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60960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Norwegian Edition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B8A484"/>
                </a:solidFill>
                <a:latin typeface="Arial"/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