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mpqdy10zu__cover.jp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9620250" y="495299"/>
            <a:ext cx="220980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100" b="1">
                <a:solidFill>
                  <a:srgbClr val="1A1410"/>
                </a:solidFill>
                <a:latin typeface="Arial"/>
              </a:rPr>
              <a:t>Édition Française</a:t>
            </a:r>
          </a:p>
        </p:txBody>
      </p:sp>
      <p:sp>
        <p:nvSpPr>
          <p:cNvPr id="4" name="TextBox 3"/>
          <p:cNvSpPr txBox="1"/>
          <p:nvPr/>
        </p:nvSpPr>
        <p:spPr>
          <a:xfrm>
            <a:off x="762000" y="3733799"/>
            <a:ext cx="8572500" cy="571500"/>
          </a:xfrm>
          <a:prstGeom prst="rect">
            <a:avLst/>
          </a:prstGeom>
          <a:noFill/>
        </p:spPr>
        <p:txBody>
          <a:bodyPr wrap="square" anchor="t" lIns="0" rIns="0" tIns="0" bIns="0">
            <a:spAutoFit/>
          </a:bodyPr>
          <a:lstStyle/>
          <a:p>
            <a:pPr algn="l"/>
            <a:r>
              <a:rPr sz="4000" b="1" i="0">
                <a:solidFill>
                  <a:srgbClr val="FAF4E8"/>
                </a:solidFill>
                <a:latin typeface="Arial"/>
                <a:ea typeface="Microsoft YaHei"/>
              </a:rPr>
              <a:t>MAIBAHE · 麦吧呵</a:t>
            </a:r>
          </a:p>
        </p:txBody>
      </p:sp>
      <p:sp>
        <p:nvSpPr>
          <p:cNvPr id="5" name="TextBox 4"/>
          <p:cNvSpPr txBox="1"/>
          <p:nvPr/>
        </p:nvSpPr>
        <p:spPr>
          <a:xfrm>
            <a:off x="762000" y="4400550"/>
            <a:ext cx="8572500" cy="457200"/>
          </a:xfrm>
          <a:prstGeom prst="rect">
            <a:avLst/>
          </a:prstGeom>
          <a:noFill/>
        </p:spPr>
        <p:txBody>
          <a:bodyPr wrap="square" anchor="t" lIns="0" rIns="0" tIns="0" bIns="0">
            <a:spAutoFit/>
          </a:bodyPr>
          <a:lstStyle/>
          <a:p>
            <a:pPr algn="l"/>
            <a:r>
              <a:rPr sz="2600" b="0" i="0">
                <a:solidFill>
                  <a:srgbClr val="E4C46C"/>
                </a:solidFill>
                <a:latin typeface="Georgia"/>
              </a:rPr>
              <a:t>Une Bonne Nourriture, de Bonnes Actions</a:t>
            </a:r>
          </a:p>
        </p:txBody>
      </p:sp>
      <p:sp>
        <p:nvSpPr>
          <p:cNvPr id="6" name="TextBox 5"/>
          <p:cNvSpPr txBox="1"/>
          <p:nvPr/>
        </p:nvSpPr>
        <p:spPr>
          <a:xfrm>
            <a:off x="762000" y="4991100"/>
            <a:ext cx="8572500" cy="285750"/>
          </a:xfrm>
          <a:prstGeom prst="rect">
            <a:avLst/>
          </a:prstGeom>
          <a:noFill/>
        </p:spPr>
        <p:txBody>
          <a:bodyPr wrap="square" anchor="t" lIns="0" rIns="0" tIns="0" bIns="0">
            <a:spAutoFit/>
          </a:bodyPr>
          <a:lstStyle/>
          <a:p>
            <a:pPr algn="l"/>
            <a:r>
              <a:rPr sz="1350" b="0" i="0">
                <a:solidFill>
                  <a:srgbClr val="FAF4E8"/>
                </a:solidFill>
                <a:latin typeface="Arial"/>
              </a:rPr>
              <a:t>Catalogue Produits 2026 · Gros · OEM · Marque Privée</a:t>
            </a:r>
          </a:p>
        </p:txBody>
      </p:sp>
      <p:sp>
        <p:nvSpPr>
          <p:cNvPr id="7" name="TextBox 6"/>
          <p:cNvSpPr txBox="1"/>
          <p:nvPr/>
        </p:nvSpPr>
        <p:spPr>
          <a:xfrm>
            <a:off x="762000" y="6096000"/>
            <a:ext cx="8572500" cy="228600"/>
          </a:xfrm>
          <a:prstGeom prst="rect">
            <a:avLst/>
          </a:prstGeom>
          <a:noFill/>
        </p:spPr>
        <p:txBody>
          <a:bodyPr wrap="square" anchor="t" lIns="0" rIns="0" tIns="0" bIns="0">
            <a:spAutoFit/>
          </a:bodyPr>
          <a:lstStyle/>
          <a:p>
            <a:pPr algn="l"/>
            <a:r>
              <a:rPr sz="1050" b="0" i="0">
                <a:solidFill>
                  <a:srgbClr val="B8A484"/>
                </a:solidFill>
                <a:latin typeface="Arial"/>
              </a:rPr>
              <a:t>maibahe.uk  ·  maibahe001@hotmail.com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ABOUT US</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Pourquoi les Acheteurs Mondiaux Choisissent Maibahe</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1333500"/>
            <a:ext cx="5905500" cy="1905000"/>
          </a:xfrm>
          <a:prstGeom prst="rect">
            <a:avLst/>
          </a:prstGeom>
          <a:noFill/>
        </p:spPr>
        <p:txBody>
          <a:bodyPr wrap="square" anchor="t" lIns="0" rIns="0" tIns="0" bIns="0">
            <a:spAutoFit/>
          </a:bodyPr>
          <a:lstStyle/>
          <a:p>
            <a:pPr algn="l">
              <a:lnSpc>
                <a:spcPct val="142000"/>
              </a:lnSpc>
            </a:pPr>
            <a:r>
              <a:rPr sz="1250" b="0" i="0">
                <a:solidFill>
                  <a:srgbClr val="2E221A"/>
                </a:solidFill>
                <a:latin typeface="Arial"/>
              </a:rPr>
              <a:t>Maibahe est une marque du Guangdong Weikang Group, fondée sur une conviction : une bonne nourriture commence par de bonnes actions. Depuis 2018, nous relions directement quatre origines protégées de Chine — la terre sableuse de Horqin, le plateau de Hongyuan, la réserve de l'abeille noire du Nord-Est et les monts Dabie — aux marques alimentaires, importateurs et distributeurs du monde entier.</a:t>
            </a:r>
          </a:p>
        </p:txBody>
      </p:sp>
      <p:sp>
        <p:nvSpPr>
          <p:cNvPr id="6" name="Rectangle 5"/>
          <p:cNvSpPr/>
          <p:nvPr/>
        </p:nvSpPr>
        <p:spPr>
          <a:xfrm>
            <a:off x="571500" y="3543300"/>
            <a:ext cx="2762250" cy="10668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42950" y="3695700"/>
            <a:ext cx="2476500" cy="438150"/>
          </a:xfrm>
          <a:prstGeom prst="rect">
            <a:avLst/>
          </a:prstGeom>
          <a:noFill/>
        </p:spPr>
        <p:txBody>
          <a:bodyPr wrap="square" anchor="t" lIns="0" rIns="0" tIns="0" bIns="0">
            <a:spAutoFit/>
          </a:bodyPr>
          <a:lstStyle/>
          <a:p>
            <a:pPr algn="l"/>
            <a:r>
              <a:rPr sz="2700" b="1" i="0">
                <a:solidFill>
                  <a:srgbClr val="8A6C28"/>
                </a:solidFill>
                <a:latin typeface="Georgia"/>
              </a:rPr>
              <a:t>2 000+</a:t>
            </a:r>
          </a:p>
        </p:txBody>
      </p:sp>
      <p:sp>
        <p:nvSpPr>
          <p:cNvPr id="8" name="TextBox 7"/>
          <p:cNvSpPr txBox="1"/>
          <p:nvPr/>
        </p:nvSpPr>
        <p:spPr>
          <a:xfrm>
            <a:off x="742950" y="4171950"/>
            <a:ext cx="2476500" cy="342900"/>
          </a:xfrm>
          <a:prstGeom prst="rect">
            <a:avLst/>
          </a:prstGeom>
          <a:noFill/>
        </p:spPr>
        <p:txBody>
          <a:bodyPr wrap="square" anchor="t" lIns="0" rIns="0" tIns="0" bIns="0">
            <a:spAutoFit/>
          </a:bodyPr>
          <a:lstStyle/>
          <a:p>
            <a:pPr algn="l">
              <a:lnSpc>
                <a:spcPct val="125000"/>
              </a:lnSpc>
            </a:pPr>
            <a:r>
              <a:rPr sz="1000" b="0" i="0">
                <a:solidFill>
                  <a:srgbClr val="7C6A48"/>
                </a:solidFill>
                <a:latin typeface="Arial"/>
              </a:rPr>
              <a:t>Magasins de détail en Chine</a:t>
            </a:r>
          </a:p>
        </p:txBody>
      </p:sp>
      <p:sp>
        <p:nvSpPr>
          <p:cNvPr id="9" name="Rectangle 8"/>
          <p:cNvSpPr/>
          <p:nvPr/>
        </p:nvSpPr>
        <p:spPr>
          <a:xfrm>
            <a:off x="3524250" y="3543300"/>
            <a:ext cx="2762250" cy="10668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95700" y="3695700"/>
            <a:ext cx="2476500" cy="438150"/>
          </a:xfrm>
          <a:prstGeom prst="rect">
            <a:avLst/>
          </a:prstGeom>
          <a:noFill/>
        </p:spPr>
        <p:txBody>
          <a:bodyPr wrap="square" anchor="t" lIns="0" rIns="0" tIns="0" bIns="0">
            <a:spAutoFit/>
          </a:bodyPr>
          <a:lstStyle/>
          <a:p>
            <a:pPr algn="l"/>
            <a:r>
              <a:rPr sz="2700" b="1" i="0">
                <a:solidFill>
                  <a:srgbClr val="8A6C28"/>
                </a:solidFill>
                <a:latin typeface="Georgia"/>
              </a:rPr>
              <a:t>4</a:t>
            </a:r>
          </a:p>
        </p:txBody>
      </p:sp>
      <p:sp>
        <p:nvSpPr>
          <p:cNvPr id="11" name="TextBox 10"/>
          <p:cNvSpPr txBox="1"/>
          <p:nvPr/>
        </p:nvSpPr>
        <p:spPr>
          <a:xfrm>
            <a:off x="3695700" y="4171950"/>
            <a:ext cx="2476500" cy="342900"/>
          </a:xfrm>
          <a:prstGeom prst="rect">
            <a:avLst/>
          </a:prstGeom>
          <a:noFill/>
        </p:spPr>
        <p:txBody>
          <a:bodyPr wrap="square" anchor="t" lIns="0" rIns="0" tIns="0" bIns="0">
            <a:spAutoFit/>
          </a:bodyPr>
          <a:lstStyle/>
          <a:p>
            <a:pPr algn="l">
              <a:lnSpc>
                <a:spcPct val="125000"/>
              </a:lnSpc>
            </a:pPr>
            <a:r>
              <a:rPr sz="1000" b="0" i="0">
                <a:solidFill>
                  <a:srgbClr val="7C6A48"/>
                </a:solidFill>
                <a:latin typeface="Arial"/>
              </a:rPr>
              <a:t>Bases d'origine protégées</a:t>
            </a:r>
          </a:p>
        </p:txBody>
      </p:sp>
      <p:sp>
        <p:nvSpPr>
          <p:cNvPr id="12" name="Rectangle 11"/>
          <p:cNvSpPr/>
          <p:nvPr/>
        </p:nvSpPr>
        <p:spPr>
          <a:xfrm>
            <a:off x="571500" y="4762500"/>
            <a:ext cx="2762250" cy="10668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42950" y="4914900"/>
            <a:ext cx="2476500" cy="438150"/>
          </a:xfrm>
          <a:prstGeom prst="rect">
            <a:avLst/>
          </a:prstGeom>
          <a:noFill/>
        </p:spPr>
        <p:txBody>
          <a:bodyPr wrap="square" anchor="t" lIns="0" rIns="0" tIns="0" bIns="0">
            <a:spAutoFit/>
          </a:bodyPr>
          <a:lstStyle/>
          <a:p>
            <a:pPr algn="l"/>
            <a:r>
              <a:rPr sz="2700" b="1" i="0">
                <a:solidFill>
                  <a:srgbClr val="8A6C28"/>
                </a:solidFill>
                <a:latin typeface="Georgia"/>
              </a:rPr>
              <a:t>3</a:t>
            </a:r>
          </a:p>
        </p:txBody>
      </p:sp>
      <p:sp>
        <p:nvSpPr>
          <p:cNvPr id="14" name="TextBox 13"/>
          <p:cNvSpPr txBox="1"/>
          <p:nvPr/>
        </p:nvSpPr>
        <p:spPr>
          <a:xfrm>
            <a:off x="742950" y="5391150"/>
            <a:ext cx="2476500" cy="342900"/>
          </a:xfrm>
          <a:prstGeom prst="rect">
            <a:avLst/>
          </a:prstGeom>
          <a:noFill/>
        </p:spPr>
        <p:txBody>
          <a:bodyPr wrap="square" anchor="t" lIns="0" rIns="0" tIns="0" bIns="0">
            <a:spAutoFit/>
          </a:bodyPr>
          <a:lstStyle/>
          <a:p>
            <a:pPr algn="l">
              <a:lnSpc>
                <a:spcPct val="125000"/>
              </a:lnSpc>
            </a:pPr>
            <a:r>
              <a:rPr sz="1000" b="0" i="0">
                <a:solidFill>
                  <a:srgbClr val="7C6A48"/>
                </a:solidFill>
                <a:latin typeface="Arial"/>
              </a:rPr>
              <a:t>Certifications bio CN·UE·USDA</a:t>
            </a:r>
          </a:p>
        </p:txBody>
      </p:sp>
      <p:sp>
        <p:nvSpPr>
          <p:cNvPr id="15" name="Rectangle 14"/>
          <p:cNvSpPr/>
          <p:nvPr/>
        </p:nvSpPr>
        <p:spPr>
          <a:xfrm>
            <a:off x="3524250" y="4762500"/>
            <a:ext cx="2762250" cy="10668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95700" y="4914900"/>
            <a:ext cx="2476500" cy="438150"/>
          </a:xfrm>
          <a:prstGeom prst="rect">
            <a:avLst/>
          </a:prstGeom>
          <a:noFill/>
        </p:spPr>
        <p:txBody>
          <a:bodyPr wrap="square" anchor="t" lIns="0" rIns="0" tIns="0" bIns="0">
            <a:spAutoFit/>
          </a:bodyPr>
          <a:lstStyle/>
          <a:p>
            <a:pPr algn="l"/>
            <a:r>
              <a:rPr sz="2700" b="1" i="0">
                <a:solidFill>
                  <a:srgbClr val="8A6C28"/>
                </a:solidFill>
                <a:latin typeface="Georgia"/>
              </a:rPr>
              <a:t>2018</a:t>
            </a:r>
          </a:p>
        </p:txBody>
      </p:sp>
      <p:sp>
        <p:nvSpPr>
          <p:cNvPr id="17" name="TextBox 16"/>
          <p:cNvSpPr txBox="1"/>
          <p:nvPr/>
        </p:nvSpPr>
        <p:spPr>
          <a:xfrm>
            <a:off x="3695700" y="5391150"/>
            <a:ext cx="2476500" cy="342900"/>
          </a:xfrm>
          <a:prstGeom prst="rect">
            <a:avLst/>
          </a:prstGeom>
          <a:noFill/>
        </p:spPr>
        <p:txBody>
          <a:bodyPr wrap="square" anchor="t" lIns="0" rIns="0" tIns="0" bIns="0">
            <a:spAutoFit/>
          </a:bodyPr>
          <a:lstStyle/>
          <a:p>
            <a:pPr algn="l">
              <a:lnSpc>
                <a:spcPct val="125000"/>
              </a:lnSpc>
            </a:pPr>
            <a:r>
              <a:rPr sz="1000" b="0" i="0">
                <a:solidFill>
                  <a:srgbClr val="7C6A48"/>
                </a:solidFill>
                <a:latin typeface="Arial"/>
              </a:rPr>
              <a:t>Fondation</a:t>
            </a:r>
          </a:p>
        </p:txBody>
      </p:sp>
      <p:pic>
        <p:nvPicPr>
          <p:cNvPr id="18" name="Picture 17" descr="tmpriafh4kl_about.jpg"/>
          <p:cNvPicPr>
            <a:picLocks noChangeAspect="1"/>
          </p:cNvPicPr>
          <p:nvPr/>
        </p:nvPicPr>
        <p:blipFill>
          <a:blip r:embed="rId2"/>
          <a:stretch>
            <a:fillRect/>
          </a:stretch>
        </p:blipFill>
        <p:spPr>
          <a:xfrm>
            <a:off x="6858000" y="1333500"/>
            <a:ext cx="4762500" cy="4572000"/>
          </a:xfrm>
          <a:prstGeom prst="rect">
            <a:avLst/>
          </a:prstGeom>
        </p:spPr>
      </p:pic>
      <p:sp>
        <p:nvSpPr>
          <p:cNvPr id="19" name="TextBox 18"/>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20" name="TextBox 19"/>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02 /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ORIGINS</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Sourcé Là Où ça Pousse le Mieux</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71500" y="1314450"/>
            <a:ext cx="5334000" cy="23241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tmpb9bwpt6n_orig0.jpg"/>
          <p:cNvPicPr>
            <a:picLocks noChangeAspect="1"/>
          </p:cNvPicPr>
          <p:nvPr/>
        </p:nvPicPr>
        <p:blipFill>
          <a:blip r:embed="rId2"/>
          <a:stretch>
            <a:fillRect/>
          </a:stretch>
        </p:blipFill>
        <p:spPr>
          <a:xfrm>
            <a:off x="704850" y="1447800"/>
            <a:ext cx="2000250" cy="1428750"/>
          </a:xfrm>
          <a:prstGeom prst="rect">
            <a:avLst/>
          </a:prstGeom>
        </p:spPr>
      </p:pic>
      <p:sp>
        <p:nvSpPr>
          <p:cNvPr id="7" name="TextBox 6"/>
          <p:cNvSpPr txBox="1"/>
          <p:nvPr/>
        </p:nvSpPr>
        <p:spPr>
          <a:xfrm>
            <a:off x="2857500" y="1466850"/>
            <a:ext cx="2857500" cy="247649"/>
          </a:xfrm>
          <a:prstGeom prst="rect">
            <a:avLst/>
          </a:prstGeom>
          <a:noFill/>
        </p:spPr>
        <p:txBody>
          <a:bodyPr wrap="square" anchor="t" lIns="0" rIns="0" tIns="0" bIns="0">
            <a:spAutoFit/>
          </a:bodyPr>
          <a:lstStyle/>
          <a:p>
            <a:pPr algn="l"/>
            <a:r>
              <a:rPr sz="1350" b="1" i="0">
                <a:solidFill>
                  <a:srgbClr val="2E221A"/>
                </a:solidFill>
                <a:latin typeface="Georgia"/>
              </a:rPr>
              <a:t>Fermes des Terres Sablonneuses</a:t>
            </a:r>
          </a:p>
        </p:txBody>
      </p:sp>
      <p:sp>
        <p:nvSpPr>
          <p:cNvPr id="8" name="TextBox 7"/>
          <p:cNvSpPr txBox="1"/>
          <p:nvPr/>
        </p:nvSpPr>
        <p:spPr>
          <a:xfrm>
            <a:off x="2857500" y="1752600"/>
            <a:ext cx="2857500" cy="171450"/>
          </a:xfrm>
          <a:prstGeom prst="rect">
            <a:avLst/>
          </a:prstGeom>
          <a:noFill/>
        </p:spPr>
        <p:txBody>
          <a:bodyPr wrap="square" anchor="t" lIns="0" rIns="0" tIns="0" bIns="0">
            <a:spAutoFit/>
          </a:bodyPr>
          <a:lstStyle/>
          <a:p>
            <a:pPr algn="l"/>
            <a:r>
              <a:rPr sz="800" b="1" i="0">
                <a:solidFill>
                  <a:srgbClr val="8A6C28"/>
                </a:solidFill>
                <a:latin typeface="Arial"/>
              </a:rPr>
              <a:t>42°N · MONGOLIE-INTÉRIEURE · HORQIN</a:t>
            </a:r>
          </a:p>
        </p:txBody>
      </p:sp>
      <p:sp>
        <p:nvSpPr>
          <p:cNvPr id="9" name="TextBox 8"/>
          <p:cNvSpPr txBox="1"/>
          <p:nvPr/>
        </p:nvSpPr>
        <p:spPr>
          <a:xfrm>
            <a:off x="2857500" y="1981199"/>
            <a:ext cx="28575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Céréales sur dunes nivelées mécaniquement, irriguées par une eau souterraine alcaline à 70 mètres ; variété d'avoine exclusive « Baiyan 26 ».</a:t>
            </a:r>
          </a:p>
        </p:txBody>
      </p:sp>
      <p:sp>
        <p:nvSpPr>
          <p:cNvPr id="10" name="Rectangle 9"/>
          <p:cNvSpPr/>
          <p:nvPr/>
        </p:nvSpPr>
        <p:spPr>
          <a:xfrm>
            <a:off x="6191250" y="1314450"/>
            <a:ext cx="5334000" cy="23241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mpr59hecqt_orig1.jpg"/>
          <p:cNvPicPr>
            <a:picLocks noChangeAspect="1"/>
          </p:cNvPicPr>
          <p:nvPr/>
        </p:nvPicPr>
        <p:blipFill>
          <a:blip r:embed="rId3"/>
          <a:stretch>
            <a:fillRect/>
          </a:stretch>
        </p:blipFill>
        <p:spPr>
          <a:xfrm>
            <a:off x="6324600" y="1447800"/>
            <a:ext cx="2000250" cy="1428750"/>
          </a:xfrm>
          <a:prstGeom prst="rect">
            <a:avLst/>
          </a:prstGeom>
        </p:spPr>
      </p:pic>
      <p:sp>
        <p:nvSpPr>
          <p:cNvPr id="12" name="TextBox 11"/>
          <p:cNvSpPr txBox="1"/>
          <p:nvPr/>
        </p:nvSpPr>
        <p:spPr>
          <a:xfrm>
            <a:off x="8477250" y="1466850"/>
            <a:ext cx="2857500" cy="247649"/>
          </a:xfrm>
          <a:prstGeom prst="rect">
            <a:avLst/>
          </a:prstGeom>
          <a:noFill/>
        </p:spPr>
        <p:txBody>
          <a:bodyPr wrap="square" anchor="t" lIns="0" rIns="0" tIns="0" bIns="0">
            <a:spAutoFit/>
          </a:bodyPr>
          <a:lstStyle/>
          <a:p>
            <a:pPr algn="l"/>
            <a:r>
              <a:rPr sz="1350" b="1" i="0">
                <a:solidFill>
                  <a:srgbClr val="2E221A"/>
                </a:solidFill>
                <a:latin typeface="Georgia"/>
              </a:rPr>
              <a:t>Plateau de Hongyuan</a:t>
            </a:r>
          </a:p>
        </p:txBody>
      </p:sp>
      <p:sp>
        <p:nvSpPr>
          <p:cNvPr id="13" name="TextBox 12"/>
          <p:cNvSpPr txBox="1"/>
          <p:nvPr/>
        </p:nvSpPr>
        <p:spPr>
          <a:xfrm>
            <a:off x="8477250" y="1752600"/>
            <a:ext cx="2857500" cy="171450"/>
          </a:xfrm>
          <a:prstGeom prst="rect">
            <a:avLst/>
          </a:prstGeom>
          <a:noFill/>
        </p:spPr>
        <p:txBody>
          <a:bodyPr wrap="square" anchor="t" lIns="0" rIns="0" tIns="0" bIns="0">
            <a:spAutoFit/>
          </a:bodyPr>
          <a:lstStyle/>
          <a:p>
            <a:pPr algn="l"/>
            <a:r>
              <a:rPr sz="800" b="1" i="0">
                <a:solidFill>
                  <a:srgbClr val="8A6C28"/>
                </a:solidFill>
                <a:latin typeface="Arial"/>
              </a:rPr>
              <a:t>3 500 M · SICHUAN</a:t>
            </a:r>
          </a:p>
        </p:txBody>
      </p:sp>
      <p:sp>
        <p:nvSpPr>
          <p:cNvPr id="14" name="TextBox 13"/>
          <p:cNvSpPr txBox="1"/>
          <p:nvPr/>
        </p:nvSpPr>
        <p:spPr>
          <a:xfrm>
            <a:off x="8477250" y="1981199"/>
            <a:ext cx="28575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Yaks Maiwa, race à indication géographique nationale, sur prairies alpines naturelles ; triple certification bio.</a:t>
            </a:r>
          </a:p>
        </p:txBody>
      </p:sp>
      <p:sp>
        <p:nvSpPr>
          <p:cNvPr id="15" name="Rectangle 14"/>
          <p:cNvSpPr/>
          <p:nvPr/>
        </p:nvSpPr>
        <p:spPr>
          <a:xfrm>
            <a:off x="571500" y="3810000"/>
            <a:ext cx="5334000" cy="23241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tmpl1twm2ik_orig2.jpg"/>
          <p:cNvPicPr>
            <a:picLocks noChangeAspect="1"/>
          </p:cNvPicPr>
          <p:nvPr/>
        </p:nvPicPr>
        <p:blipFill>
          <a:blip r:embed="rId4"/>
          <a:stretch>
            <a:fillRect/>
          </a:stretch>
        </p:blipFill>
        <p:spPr>
          <a:xfrm>
            <a:off x="704850" y="3943350"/>
            <a:ext cx="2000250" cy="1428750"/>
          </a:xfrm>
          <a:prstGeom prst="rect">
            <a:avLst/>
          </a:prstGeom>
        </p:spPr>
      </p:pic>
      <p:sp>
        <p:nvSpPr>
          <p:cNvPr id="17" name="TextBox 16"/>
          <p:cNvSpPr txBox="1"/>
          <p:nvPr/>
        </p:nvSpPr>
        <p:spPr>
          <a:xfrm>
            <a:off x="2857500" y="3962399"/>
            <a:ext cx="2857500" cy="247649"/>
          </a:xfrm>
          <a:prstGeom prst="rect">
            <a:avLst/>
          </a:prstGeom>
          <a:noFill/>
        </p:spPr>
        <p:txBody>
          <a:bodyPr wrap="square" anchor="t" lIns="0" rIns="0" tIns="0" bIns="0">
            <a:spAutoFit/>
          </a:bodyPr>
          <a:lstStyle/>
          <a:p>
            <a:pPr algn="l"/>
            <a:r>
              <a:rPr sz="1350" b="1" i="0">
                <a:solidFill>
                  <a:srgbClr val="2E221A"/>
                </a:solidFill>
                <a:latin typeface="Georgia"/>
              </a:rPr>
              <a:t>Réserve Forestière du Nord-Est</a:t>
            </a:r>
          </a:p>
        </p:txBody>
      </p:sp>
      <p:sp>
        <p:nvSpPr>
          <p:cNvPr id="18" name="TextBox 17"/>
          <p:cNvSpPr txBox="1"/>
          <p:nvPr/>
        </p:nvSpPr>
        <p:spPr>
          <a:xfrm>
            <a:off x="2857500" y="4248150"/>
            <a:ext cx="2857500" cy="171450"/>
          </a:xfrm>
          <a:prstGeom prst="rect">
            <a:avLst/>
          </a:prstGeom>
          <a:noFill/>
        </p:spPr>
        <p:txBody>
          <a:bodyPr wrap="square" anchor="t" lIns="0" rIns="0" tIns="0" bIns="0">
            <a:spAutoFit/>
          </a:bodyPr>
          <a:lstStyle/>
          <a:p>
            <a:pPr algn="l"/>
            <a:r>
              <a:rPr sz="800" b="1" i="0">
                <a:solidFill>
                  <a:srgbClr val="8A6C28"/>
                </a:solidFill>
                <a:latin typeface="Arial"/>
              </a:rPr>
              <a:t>HEILONGJIANG · RAOHE</a:t>
            </a:r>
          </a:p>
        </p:txBody>
      </p:sp>
      <p:sp>
        <p:nvSpPr>
          <p:cNvPr id="19" name="TextBox 18"/>
          <p:cNvSpPr txBox="1"/>
          <p:nvPr/>
        </p:nvSpPr>
        <p:spPr>
          <a:xfrm>
            <a:off x="2857500" y="4476750"/>
            <a:ext cx="28575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Ruchers dans la réserve naturelle nationale de 1997 — la seule réserve d'abeilles en Chine ; norme bio UE.</a:t>
            </a:r>
          </a:p>
        </p:txBody>
      </p:sp>
      <p:sp>
        <p:nvSpPr>
          <p:cNvPr id="20" name="Rectangle 19"/>
          <p:cNvSpPr/>
          <p:nvPr/>
        </p:nvSpPr>
        <p:spPr>
          <a:xfrm>
            <a:off x="6191250" y="3810000"/>
            <a:ext cx="5334000" cy="23241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1" name="Picture 20" descr="tmpq3ln2u6a_orig3.jpg"/>
          <p:cNvPicPr>
            <a:picLocks noChangeAspect="1"/>
          </p:cNvPicPr>
          <p:nvPr/>
        </p:nvPicPr>
        <p:blipFill>
          <a:blip r:embed="rId5"/>
          <a:stretch>
            <a:fillRect/>
          </a:stretch>
        </p:blipFill>
        <p:spPr>
          <a:xfrm>
            <a:off x="6324600" y="3943350"/>
            <a:ext cx="2000250" cy="1428750"/>
          </a:xfrm>
          <a:prstGeom prst="rect">
            <a:avLst/>
          </a:prstGeom>
        </p:spPr>
      </p:pic>
      <p:sp>
        <p:nvSpPr>
          <p:cNvPr id="22" name="TextBox 21"/>
          <p:cNvSpPr txBox="1"/>
          <p:nvPr/>
        </p:nvSpPr>
        <p:spPr>
          <a:xfrm>
            <a:off x="8477250" y="3962399"/>
            <a:ext cx="2857500" cy="247649"/>
          </a:xfrm>
          <a:prstGeom prst="rect">
            <a:avLst/>
          </a:prstGeom>
          <a:noFill/>
        </p:spPr>
        <p:txBody>
          <a:bodyPr wrap="square" anchor="t" lIns="0" rIns="0" tIns="0" bIns="0">
            <a:spAutoFit/>
          </a:bodyPr>
          <a:lstStyle/>
          <a:p>
            <a:pPr algn="l"/>
            <a:r>
              <a:rPr sz="1350" b="1" i="0">
                <a:solidFill>
                  <a:srgbClr val="2E221A"/>
                </a:solidFill>
                <a:latin typeface="Georgia"/>
              </a:rPr>
              <a:t>Comté de Jinzhai</a:t>
            </a:r>
          </a:p>
        </p:txBody>
      </p:sp>
      <p:sp>
        <p:nvSpPr>
          <p:cNvPr id="23" name="TextBox 22"/>
          <p:cNvSpPr txBox="1"/>
          <p:nvPr/>
        </p:nvSpPr>
        <p:spPr>
          <a:xfrm>
            <a:off x="8477250" y="4248150"/>
            <a:ext cx="2857500" cy="171450"/>
          </a:xfrm>
          <a:prstGeom prst="rect">
            <a:avLst/>
          </a:prstGeom>
          <a:noFill/>
        </p:spPr>
        <p:txBody>
          <a:bodyPr wrap="square" anchor="t" lIns="0" rIns="0" tIns="0" bIns="0">
            <a:spAutoFit/>
          </a:bodyPr>
          <a:lstStyle/>
          <a:p>
            <a:pPr algn="l"/>
            <a:r>
              <a:rPr sz="800" b="1" i="0">
                <a:solidFill>
                  <a:srgbClr val="8A6C28"/>
                </a:solidFill>
                <a:latin typeface="Arial"/>
              </a:rPr>
              <a:t>ANHUI · 31°N · MONTS DABIE</a:t>
            </a:r>
          </a:p>
        </p:txBody>
      </p:sp>
      <p:sp>
        <p:nvSpPr>
          <p:cNvPr id="24" name="TextBox 23"/>
          <p:cNvSpPr txBox="1"/>
          <p:nvPr/>
        </p:nvSpPr>
        <p:spPr>
          <a:xfrm>
            <a:off x="8477250" y="4476750"/>
            <a:ext cx="28575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Lingzhi sur billes de chêne à 31°N ; poudre de spores bio CN/UE/Japon, bris physique à 99 %+, assurée PICC.</a:t>
            </a:r>
          </a:p>
        </p:txBody>
      </p:sp>
      <p:sp>
        <p:nvSpPr>
          <p:cNvPr id="25" name="TextBox 24"/>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26" name="TextBox 25"/>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03 / 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GAMME 01</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Céréales des Terres Sablonneuses</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xdoj70nb_prod0.jpg"/>
          <p:cNvPicPr>
            <a:picLocks noChangeAspect="1"/>
          </p:cNvPicPr>
          <p:nvPr/>
        </p:nvPicPr>
        <p:blipFill>
          <a:blip r:embed="rId2"/>
          <a:stretch>
            <a:fillRect/>
          </a:stretch>
        </p:blipFill>
        <p:spPr>
          <a:xfrm>
            <a:off x="571500" y="1333500"/>
            <a:ext cx="5334000" cy="4572000"/>
          </a:xfrm>
          <a:prstGeom prst="rect">
            <a:avLst/>
          </a:prstGeom>
        </p:spPr>
      </p:pic>
      <p:sp>
        <p:nvSpPr>
          <p:cNvPr id="6" name="TextBox 5"/>
          <p:cNvSpPr txBox="1"/>
          <p:nvPr/>
        </p:nvSpPr>
        <p:spPr>
          <a:xfrm>
            <a:off x="6286500" y="1428750"/>
            <a:ext cx="5143500" cy="2667000"/>
          </a:xfrm>
          <a:prstGeom prst="rect">
            <a:avLst/>
          </a:prstGeom>
          <a:noFill/>
        </p:spPr>
        <p:txBody>
          <a:bodyPr wrap="square" anchor="t" lIns="0" rIns="0" tIns="0" bIns="0">
            <a:spAutoFit/>
          </a:bodyPr>
          <a:lstStyle/>
          <a:p>
            <a:pPr algn="l">
              <a:lnSpc>
                <a:spcPct val="145000"/>
              </a:lnSpc>
            </a:pPr>
            <a:r>
              <a:rPr sz="1250" b="0" i="0">
                <a:solidFill>
                  <a:srgbClr val="2E221A"/>
                </a:solidFill>
                <a:latin typeface="Arial"/>
              </a:rPr>
              <a:t>Avoine, millets, riz noir et mélanges de congee multigrain des fermes sablonneuses de Horqin à 42°N — irrigués par une eau souterraine alcaline à 70 mètres et bâtis sur notre variété d'avoine exclusive « Baiyan 26 ».</a:t>
            </a:r>
          </a:p>
        </p:txBody>
      </p:sp>
      <p:sp>
        <p:nvSpPr>
          <p:cNvPr id="7" name="Rounded Rectangle 6"/>
          <p:cNvSpPr/>
          <p:nvPr/>
        </p:nvSpPr>
        <p:spPr>
          <a:xfrm>
            <a:off x="6286500" y="4552950"/>
            <a:ext cx="223837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Origine Horqin 42°N</a:t>
            </a:r>
          </a:p>
        </p:txBody>
      </p:sp>
      <p:sp>
        <p:nvSpPr>
          <p:cNvPr id="8" name="Rounded Rectangle 7"/>
          <p:cNvSpPr/>
          <p:nvPr/>
        </p:nvSpPr>
        <p:spPr>
          <a:xfrm>
            <a:off x="8639175" y="4552950"/>
            <a:ext cx="2038349"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Variété Baiyan 26</a:t>
            </a:r>
          </a:p>
        </p:txBody>
      </p:sp>
      <p:sp>
        <p:nvSpPr>
          <p:cNvPr id="9" name="Rounded Rectangle 8"/>
          <p:cNvSpPr/>
          <p:nvPr/>
        </p:nvSpPr>
        <p:spPr>
          <a:xfrm>
            <a:off x="10791825" y="4552950"/>
            <a:ext cx="283845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Grains entiers et flocons</a:t>
            </a:r>
          </a:p>
        </p:txBody>
      </p:sp>
      <p:sp>
        <p:nvSpPr>
          <p:cNvPr id="10" name="TextBox 9"/>
          <p:cNvSpPr txBox="1"/>
          <p:nvPr/>
        </p:nvSpPr>
        <p:spPr>
          <a:xfrm>
            <a:off x="6286500" y="5029200"/>
            <a:ext cx="5143500" cy="228600"/>
          </a:xfrm>
          <a:prstGeom prst="rect">
            <a:avLst/>
          </a:prstGeom>
          <a:noFill/>
        </p:spPr>
        <p:txBody>
          <a:bodyPr wrap="square" anchor="t" lIns="0" rIns="0" tIns="0" bIns="0">
            <a:spAutoFit/>
          </a:bodyPr>
          <a:lstStyle/>
          <a:p>
            <a:pPr algn="l"/>
            <a:r>
              <a:rPr sz="900" b="0" i="0">
                <a:solidFill>
                  <a:srgbClr val="7C6A48"/>
                </a:solidFill>
                <a:latin typeface="Arial"/>
              </a:rPr>
              <a:t>maibahe.uk</a:t>
            </a:r>
          </a:p>
        </p:txBody>
      </p:sp>
      <p:sp>
        <p:nvSpPr>
          <p:cNvPr id="11" name="TextBox 10"/>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12" name="TextBox 11"/>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04 /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GAMME 02</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Produits Laitiers de Yak des Hautes Terres</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xc5a7ldh_prod1.jpg"/>
          <p:cNvPicPr>
            <a:picLocks noChangeAspect="1"/>
          </p:cNvPicPr>
          <p:nvPr/>
        </p:nvPicPr>
        <p:blipFill>
          <a:blip r:embed="rId2"/>
          <a:stretch>
            <a:fillRect/>
          </a:stretch>
        </p:blipFill>
        <p:spPr>
          <a:xfrm>
            <a:off x="6096000" y="1333500"/>
            <a:ext cx="5334000" cy="4572000"/>
          </a:xfrm>
          <a:prstGeom prst="rect">
            <a:avLst/>
          </a:prstGeom>
        </p:spPr>
      </p:pic>
      <p:sp>
        <p:nvSpPr>
          <p:cNvPr id="6" name="TextBox 5"/>
          <p:cNvSpPr txBox="1"/>
          <p:nvPr/>
        </p:nvSpPr>
        <p:spPr>
          <a:xfrm>
            <a:off x="571500" y="1428750"/>
            <a:ext cx="5143500" cy="2667000"/>
          </a:xfrm>
          <a:prstGeom prst="rect">
            <a:avLst/>
          </a:prstGeom>
          <a:noFill/>
        </p:spPr>
        <p:txBody>
          <a:bodyPr wrap="square" anchor="t" lIns="0" rIns="0" tIns="0" bIns="0">
            <a:spAutoFit/>
          </a:bodyPr>
          <a:lstStyle/>
          <a:p>
            <a:pPr algn="l">
              <a:lnSpc>
                <a:spcPct val="145000"/>
              </a:lnSpc>
            </a:pPr>
            <a:r>
              <a:rPr sz="1250" b="0" i="0">
                <a:solidFill>
                  <a:srgbClr val="2E221A"/>
                </a:solidFill>
                <a:latin typeface="Arial"/>
              </a:rPr>
              <a:t>Laits de yak en poudre des pâturages de Hongyuan à 3 500 m — yak Maiwa, race à indication géographique nationale, certifiée bio Chine, UE et USDA. Plus riche en protéines, saveur crémeuse ; spécifications OEM disponibles.</a:t>
            </a:r>
          </a:p>
        </p:txBody>
      </p:sp>
      <p:sp>
        <p:nvSpPr>
          <p:cNvPr id="7" name="Rounded Rectangle 6"/>
          <p:cNvSpPr/>
          <p:nvPr/>
        </p:nvSpPr>
        <p:spPr>
          <a:xfrm>
            <a:off x="571500" y="4552950"/>
            <a:ext cx="2038349"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Pâturages 3 500 m</a:t>
            </a:r>
          </a:p>
        </p:txBody>
      </p:sp>
      <p:sp>
        <p:nvSpPr>
          <p:cNvPr id="8" name="Rounded Rectangle 7"/>
          <p:cNvSpPr/>
          <p:nvPr/>
        </p:nvSpPr>
        <p:spPr>
          <a:xfrm>
            <a:off x="2724150" y="4552950"/>
            <a:ext cx="214312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Tri-bio CN·UE·USDA</a:t>
            </a:r>
          </a:p>
        </p:txBody>
      </p:sp>
      <p:sp>
        <p:nvSpPr>
          <p:cNvPr id="9" name="Rounded Rectangle 8"/>
          <p:cNvSpPr/>
          <p:nvPr/>
        </p:nvSpPr>
        <p:spPr>
          <a:xfrm>
            <a:off x="4981575" y="4552950"/>
            <a:ext cx="103822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Race IG</a:t>
            </a:r>
          </a:p>
        </p:txBody>
      </p:sp>
      <p:sp>
        <p:nvSpPr>
          <p:cNvPr id="10" name="TextBox 9"/>
          <p:cNvSpPr txBox="1"/>
          <p:nvPr/>
        </p:nvSpPr>
        <p:spPr>
          <a:xfrm>
            <a:off x="571500" y="5029200"/>
            <a:ext cx="5143500" cy="228600"/>
          </a:xfrm>
          <a:prstGeom prst="rect">
            <a:avLst/>
          </a:prstGeom>
          <a:noFill/>
        </p:spPr>
        <p:txBody>
          <a:bodyPr wrap="square" anchor="t" lIns="0" rIns="0" tIns="0" bIns="0">
            <a:spAutoFit/>
          </a:bodyPr>
          <a:lstStyle/>
          <a:p>
            <a:pPr algn="l"/>
            <a:r>
              <a:rPr sz="900" b="0" i="0">
                <a:solidFill>
                  <a:srgbClr val="7C6A48"/>
                </a:solidFill>
                <a:latin typeface="Arial"/>
              </a:rPr>
              <a:t>maibahe.uk</a:t>
            </a:r>
          </a:p>
        </p:txBody>
      </p:sp>
      <p:sp>
        <p:nvSpPr>
          <p:cNvPr id="11" name="TextBox 10"/>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12" name="TextBox 11"/>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05 /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GAMME 03</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Miel d'Abeille Noire du Nord-Est</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pn658i_s_prod2.jpg"/>
          <p:cNvPicPr>
            <a:picLocks noChangeAspect="1"/>
          </p:cNvPicPr>
          <p:nvPr/>
        </p:nvPicPr>
        <p:blipFill>
          <a:blip r:embed="rId2"/>
          <a:stretch>
            <a:fillRect/>
          </a:stretch>
        </p:blipFill>
        <p:spPr>
          <a:xfrm>
            <a:off x="571500" y="1333500"/>
            <a:ext cx="5334000" cy="4572000"/>
          </a:xfrm>
          <a:prstGeom prst="rect">
            <a:avLst/>
          </a:prstGeom>
        </p:spPr>
      </p:pic>
      <p:sp>
        <p:nvSpPr>
          <p:cNvPr id="6" name="TextBox 5"/>
          <p:cNvSpPr txBox="1"/>
          <p:nvPr/>
        </p:nvSpPr>
        <p:spPr>
          <a:xfrm>
            <a:off x="6286500" y="1428750"/>
            <a:ext cx="5143500" cy="2667000"/>
          </a:xfrm>
          <a:prstGeom prst="rect">
            <a:avLst/>
          </a:prstGeom>
          <a:noFill/>
        </p:spPr>
        <p:txBody>
          <a:bodyPr wrap="square" anchor="t" lIns="0" rIns="0" tIns="0" bIns="0">
            <a:spAutoFit/>
          </a:bodyPr>
          <a:lstStyle/>
          <a:p>
            <a:pPr algn="l">
              <a:lnSpc>
                <a:spcPct val="145000"/>
              </a:lnSpc>
            </a:pPr>
            <a:r>
              <a:rPr sz="1250" b="0" i="0">
                <a:solidFill>
                  <a:srgbClr val="2E221A"/>
                </a:solidFill>
                <a:latin typeface="Arial"/>
              </a:rPr>
              <a:t>Miel de tilleul de ruchers situés dans la réserve naturelle nationale de 1997 — la seule en Chine à protéger une espèce d'abeille. Norme bio UE, avec plus de 200 apiculteurs contractants pour la traçabilité par lot.</a:t>
            </a:r>
          </a:p>
        </p:txBody>
      </p:sp>
      <p:sp>
        <p:nvSpPr>
          <p:cNvPr id="7" name="Rounded Rectangle 6"/>
          <p:cNvSpPr/>
          <p:nvPr/>
        </p:nvSpPr>
        <p:spPr>
          <a:xfrm>
            <a:off x="6286500" y="4552950"/>
            <a:ext cx="254317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Réserve nationale 1997</a:t>
            </a:r>
          </a:p>
        </p:txBody>
      </p:sp>
      <p:sp>
        <p:nvSpPr>
          <p:cNvPr id="8" name="Rounded Rectangle 7"/>
          <p:cNvSpPr/>
          <p:nvPr/>
        </p:nvSpPr>
        <p:spPr>
          <a:xfrm>
            <a:off x="8943975" y="4552950"/>
            <a:ext cx="154305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Norme bio UE</a:t>
            </a:r>
          </a:p>
        </p:txBody>
      </p:sp>
      <p:sp>
        <p:nvSpPr>
          <p:cNvPr id="9" name="Rounded Rectangle 8"/>
          <p:cNvSpPr/>
          <p:nvPr/>
        </p:nvSpPr>
        <p:spPr>
          <a:xfrm>
            <a:off x="10601325" y="4552950"/>
            <a:ext cx="194310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200+ apiculteurs</a:t>
            </a:r>
          </a:p>
        </p:txBody>
      </p:sp>
      <p:sp>
        <p:nvSpPr>
          <p:cNvPr id="10" name="TextBox 9"/>
          <p:cNvSpPr txBox="1"/>
          <p:nvPr/>
        </p:nvSpPr>
        <p:spPr>
          <a:xfrm>
            <a:off x="6286500" y="5029200"/>
            <a:ext cx="5143500" cy="228600"/>
          </a:xfrm>
          <a:prstGeom prst="rect">
            <a:avLst/>
          </a:prstGeom>
          <a:noFill/>
        </p:spPr>
        <p:txBody>
          <a:bodyPr wrap="square" anchor="t" lIns="0" rIns="0" tIns="0" bIns="0">
            <a:spAutoFit/>
          </a:bodyPr>
          <a:lstStyle/>
          <a:p>
            <a:pPr algn="l"/>
            <a:r>
              <a:rPr sz="900" b="0" i="0">
                <a:solidFill>
                  <a:srgbClr val="7C6A48"/>
                </a:solidFill>
                <a:latin typeface="Arial"/>
              </a:rPr>
              <a:t>maibahe.uk</a:t>
            </a:r>
          </a:p>
        </p:txBody>
      </p:sp>
      <p:sp>
        <p:nvSpPr>
          <p:cNvPr id="11" name="TextBox 10"/>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12" name="TextBox 11"/>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06 /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GAMME 04</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Botaniques de Jinzhai</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8zn5nbrx_prod3.jpg"/>
          <p:cNvPicPr>
            <a:picLocks noChangeAspect="1"/>
          </p:cNvPicPr>
          <p:nvPr/>
        </p:nvPicPr>
        <p:blipFill>
          <a:blip r:embed="rId2"/>
          <a:stretch>
            <a:fillRect/>
          </a:stretch>
        </p:blipFill>
        <p:spPr>
          <a:xfrm>
            <a:off x="6096000" y="1333500"/>
            <a:ext cx="5334000" cy="4572000"/>
          </a:xfrm>
          <a:prstGeom prst="rect">
            <a:avLst/>
          </a:prstGeom>
        </p:spPr>
      </p:pic>
      <p:sp>
        <p:nvSpPr>
          <p:cNvPr id="6" name="TextBox 5"/>
          <p:cNvSpPr txBox="1"/>
          <p:nvPr/>
        </p:nvSpPr>
        <p:spPr>
          <a:xfrm>
            <a:off x="571500" y="1428750"/>
            <a:ext cx="5143500" cy="2667000"/>
          </a:xfrm>
          <a:prstGeom prst="rect">
            <a:avLst/>
          </a:prstGeom>
          <a:noFill/>
        </p:spPr>
        <p:txBody>
          <a:bodyPr wrap="square" anchor="t" lIns="0" rIns="0" tIns="0" bIns="0">
            <a:spAutoFit/>
          </a:bodyPr>
          <a:lstStyle/>
          <a:p>
            <a:pPr algn="l">
              <a:lnSpc>
                <a:spcPct val="145000"/>
              </a:lnSpc>
            </a:pPr>
            <a:r>
              <a:rPr sz="1250" b="0" i="0">
                <a:solidFill>
                  <a:srgbClr val="2E221A"/>
                </a:solidFill>
                <a:latin typeface="Arial"/>
              </a:rPr>
              <a:t>Lingzhi sur billes de chêne et poudre de spores de Jinzhai à 31°N — certifiés bio en Chine, dans l'UE et au Japon. Bris physique à très basse température à 99 %+, sans métaux lourds ; assurés PICC.</a:t>
            </a:r>
          </a:p>
        </p:txBody>
      </p:sp>
      <p:sp>
        <p:nvSpPr>
          <p:cNvPr id="7" name="Rounded Rectangle 6"/>
          <p:cNvSpPr/>
          <p:nvPr/>
        </p:nvSpPr>
        <p:spPr>
          <a:xfrm>
            <a:off x="571500" y="4552950"/>
            <a:ext cx="214312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Origine Dabie 31°N</a:t>
            </a:r>
          </a:p>
        </p:txBody>
      </p:sp>
      <p:sp>
        <p:nvSpPr>
          <p:cNvPr id="8" name="Rounded Rectangle 7"/>
          <p:cNvSpPr/>
          <p:nvPr/>
        </p:nvSpPr>
        <p:spPr>
          <a:xfrm>
            <a:off x="2828925" y="4552950"/>
            <a:ext cx="154305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Bio CN·UE·JP</a:t>
            </a:r>
          </a:p>
        </p:txBody>
      </p:sp>
      <p:sp>
        <p:nvSpPr>
          <p:cNvPr id="9" name="Rounded Rectangle 8"/>
          <p:cNvSpPr/>
          <p:nvPr/>
        </p:nvSpPr>
        <p:spPr>
          <a:xfrm>
            <a:off x="4486275" y="4552950"/>
            <a:ext cx="223837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Bris physique 99 %+</a:t>
            </a:r>
          </a:p>
        </p:txBody>
      </p:sp>
      <p:sp>
        <p:nvSpPr>
          <p:cNvPr id="10" name="TextBox 9"/>
          <p:cNvSpPr txBox="1"/>
          <p:nvPr/>
        </p:nvSpPr>
        <p:spPr>
          <a:xfrm>
            <a:off x="571500" y="5029200"/>
            <a:ext cx="5143500" cy="228600"/>
          </a:xfrm>
          <a:prstGeom prst="rect">
            <a:avLst/>
          </a:prstGeom>
          <a:noFill/>
        </p:spPr>
        <p:txBody>
          <a:bodyPr wrap="square" anchor="t" lIns="0" rIns="0" tIns="0" bIns="0">
            <a:spAutoFit/>
          </a:bodyPr>
          <a:lstStyle/>
          <a:p>
            <a:pPr algn="l"/>
            <a:r>
              <a:rPr sz="900" b="0" i="0">
                <a:solidFill>
                  <a:srgbClr val="7C6A48"/>
                </a:solidFill>
                <a:latin typeface="Arial"/>
              </a:rPr>
              <a:t>maibahe.uk</a:t>
            </a:r>
          </a:p>
        </p:txBody>
      </p:sp>
      <p:sp>
        <p:nvSpPr>
          <p:cNvPr id="11" name="TextBox 10"/>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12" name="TextBox 11"/>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07 /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GAMME 05</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Bases Select de Garde-Manger</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4o2blcgt_prod4.jpg"/>
          <p:cNvPicPr>
            <a:picLocks noChangeAspect="1"/>
          </p:cNvPicPr>
          <p:nvPr/>
        </p:nvPicPr>
        <p:blipFill>
          <a:blip r:embed="rId2"/>
          <a:stretch>
            <a:fillRect/>
          </a:stretch>
        </p:blipFill>
        <p:spPr>
          <a:xfrm>
            <a:off x="571500" y="1333500"/>
            <a:ext cx="5334000" cy="4572000"/>
          </a:xfrm>
          <a:prstGeom prst="rect">
            <a:avLst/>
          </a:prstGeom>
        </p:spPr>
      </p:pic>
      <p:sp>
        <p:nvSpPr>
          <p:cNvPr id="6" name="TextBox 5"/>
          <p:cNvSpPr txBox="1"/>
          <p:nvPr/>
        </p:nvSpPr>
        <p:spPr>
          <a:xfrm>
            <a:off x="6286500" y="1428750"/>
            <a:ext cx="5143500" cy="2667000"/>
          </a:xfrm>
          <a:prstGeom prst="rect">
            <a:avLst/>
          </a:prstGeom>
          <a:noFill/>
        </p:spPr>
        <p:txBody>
          <a:bodyPr wrap="square" anchor="t" lIns="0" rIns="0" tIns="0" bIns="0">
            <a:spAutoFit/>
          </a:bodyPr>
          <a:lstStyle/>
          <a:p>
            <a:pPr algn="l">
              <a:lnSpc>
                <a:spcPct val="145000"/>
              </a:lnSpc>
            </a:pPr>
            <a:r>
              <a:rPr sz="1250" b="0" i="0">
                <a:solidFill>
                  <a:srgbClr val="2E221A"/>
                </a:solidFill>
                <a:latin typeface="Arial"/>
              </a:rPr>
              <a:t>Dattes rouges, baies de goji, champignon noir et kits de céréales prêts à cuisiner — issus des mêmes origines protégées, en vrac ou en marque privée.</a:t>
            </a:r>
          </a:p>
        </p:txBody>
      </p:sp>
      <p:sp>
        <p:nvSpPr>
          <p:cNvPr id="7" name="Rounded Rectangle 6"/>
          <p:cNvSpPr/>
          <p:nvPr/>
        </p:nvSpPr>
        <p:spPr>
          <a:xfrm>
            <a:off x="6286500" y="4552950"/>
            <a:ext cx="2143125"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Fourniture en vrac</a:t>
            </a:r>
          </a:p>
        </p:txBody>
      </p:sp>
      <p:sp>
        <p:nvSpPr>
          <p:cNvPr id="8" name="Rounded Rectangle 7"/>
          <p:cNvSpPr/>
          <p:nvPr/>
        </p:nvSpPr>
        <p:spPr>
          <a:xfrm>
            <a:off x="8543925" y="4552950"/>
            <a:ext cx="163830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Marque privée</a:t>
            </a:r>
          </a:p>
        </p:txBody>
      </p:sp>
      <p:sp>
        <p:nvSpPr>
          <p:cNvPr id="9" name="Rounded Rectangle 8"/>
          <p:cNvSpPr/>
          <p:nvPr/>
        </p:nvSpPr>
        <p:spPr>
          <a:xfrm>
            <a:off x="10296525" y="4552950"/>
            <a:ext cx="2743200" cy="304800"/>
          </a:xfrm>
          <a:prstGeom prst="roundRect">
            <a:avLst>
              <a:gd name="adj" fmla="val 50000"/>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00" b="1">
                <a:solidFill>
                  <a:srgbClr val="FAF4E8"/>
                </a:solidFill>
                <a:latin typeface="Arial"/>
              </a:rPr>
              <a:t>Formats prêts à l'emploi</a:t>
            </a:r>
          </a:p>
        </p:txBody>
      </p:sp>
      <p:sp>
        <p:nvSpPr>
          <p:cNvPr id="10" name="TextBox 9"/>
          <p:cNvSpPr txBox="1"/>
          <p:nvPr/>
        </p:nvSpPr>
        <p:spPr>
          <a:xfrm>
            <a:off x="6286500" y="5029200"/>
            <a:ext cx="5143500" cy="228600"/>
          </a:xfrm>
          <a:prstGeom prst="rect">
            <a:avLst/>
          </a:prstGeom>
          <a:noFill/>
        </p:spPr>
        <p:txBody>
          <a:bodyPr wrap="square" anchor="t" lIns="0" rIns="0" tIns="0" bIns="0">
            <a:spAutoFit/>
          </a:bodyPr>
          <a:lstStyle/>
          <a:p>
            <a:pPr algn="l"/>
            <a:r>
              <a:rPr sz="900" b="0" i="0">
                <a:solidFill>
                  <a:srgbClr val="7C6A48"/>
                </a:solidFill>
                <a:latin typeface="Arial"/>
              </a:rPr>
              <a:t>maibahe.uk</a:t>
            </a:r>
          </a:p>
        </p:txBody>
      </p:sp>
      <p:sp>
        <p:nvSpPr>
          <p:cNvPr id="11" name="TextBox 10"/>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12" name="TextBox 11"/>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08 /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A1410"/>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E4C46C"/>
                </a:solidFill>
                <a:latin typeface="Arial"/>
              </a:rPr>
              <a:t>QUALITY &amp; CERTIFICATIONS</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FAF4E8"/>
                </a:solidFill>
                <a:latin typeface="Georgia"/>
              </a:rPr>
              <a:t>Des Certifications à Porter sur l'Étiquette</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1352550"/>
            <a:ext cx="6286500" cy="190500"/>
          </a:xfrm>
          <a:prstGeom prst="rect">
            <a:avLst/>
          </a:prstGeom>
          <a:noFill/>
        </p:spPr>
        <p:txBody>
          <a:bodyPr wrap="square" anchor="t" lIns="0" rIns="0" tIns="0" bIns="0">
            <a:spAutoFit/>
          </a:bodyPr>
          <a:lstStyle/>
          <a:p>
            <a:pPr algn="l"/>
            <a:r>
              <a:rPr sz="1150" b="1" i="0">
                <a:solidFill>
                  <a:srgbClr val="E4C46C"/>
                </a:solidFill>
                <a:latin typeface="Arial"/>
              </a:rPr>
              <a:t>Gamme laitiers de yak</a:t>
            </a:r>
          </a:p>
        </p:txBody>
      </p:sp>
      <p:sp>
        <p:nvSpPr>
          <p:cNvPr id="6" name="TextBox 5"/>
          <p:cNvSpPr txBox="1"/>
          <p:nvPr/>
        </p:nvSpPr>
        <p:spPr>
          <a:xfrm>
            <a:off x="571500" y="1562100"/>
            <a:ext cx="6286500" cy="381000"/>
          </a:xfrm>
          <a:prstGeom prst="rect">
            <a:avLst/>
          </a:prstGeom>
          <a:noFill/>
        </p:spPr>
        <p:txBody>
          <a:bodyPr wrap="square" anchor="t" lIns="0" rIns="0" tIns="0" bIns="0">
            <a:spAutoFit/>
          </a:bodyPr>
          <a:lstStyle/>
          <a:p>
            <a:pPr algn="l">
              <a:lnSpc>
                <a:spcPct val="128000"/>
              </a:lnSpc>
            </a:pPr>
            <a:r>
              <a:rPr sz="950" b="0" i="0">
                <a:solidFill>
                  <a:srgbClr val="FAF4E8"/>
                </a:solidFill>
                <a:latin typeface="Arial"/>
              </a:rPr>
              <a:t>Bio Chine CN-BIO-154 (ECOCERT) · bio UE · bio USDA ; IG nationale du yak de Hongyuan</a:t>
            </a:r>
          </a:p>
        </p:txBody>
      </p:sp>
      <p:sp>
        <p:nvSpPr>
          <p:cNvPr id="7" name="TextBox 6"/>
          <p:cNvSpPr txBox="1"/>
          <p:nvPr/>
        </p:nvSpPr>
        <p:spPr>
          <a:xfrm>
            <a:off x="571500" y="2000250"/>
            <a:ext cx="6286500" cy="190500"/>
          </a:xfrm>
          <a:prstGeom prst="rect">
            <a:avLst/>
          </a:prstGeom>
          <a:noFill/>
        </p:spPr>
        <p:txBody>
          <a:bodyPr wrap="square" anchor="t" lIns="0" rIns="0" tIns="0" bIns="0">
            <a:spAutoFit/>
          </a:bodyPr>
          <a:lstStyle/>
          <a:p>
            <a:pPr algn="l"/>
            <a:r>
              <a:rPr sz="1150" b="1" i="0">
                <a:solidFill>
                  <a:srgbClr val="E4C46C"/>
                </a:solidFill>
                <a:latin typeface="Arial"/>
              </a:rPr>
              <a:t>Poudre de spores de lingzhi</a:t>
            </a:r>
          </a:p>
        </p:txBody>
      </p:sp>
      <p:sp>
        <p:nvSpPr>
          <p:cNvPr id="8" name="TextBox 7"/>
          <p:cNvSpPr txBox="1"/>
          <p:nvPr/>
        </p:nvSpPr>
        <p:spPr>
          <a:xfrm>
            <a:off x="571500" y="2209800"/>
            <a:ext cx="6286500" cy="381000"/>
          </a:xfrm>
          <a:prstGeom prst="rect">
            <a:avLst/>
          </a:prstGeom>
          <a:noFill/>
        </p:spPr>
        <p:txBody>
          <a:bodyPr wrap="square" anchor="t" lIns="0" rIns="0" tIns="0" bIns="0">
            <a:spAutoFit/>
          </a:bodyPr>
          <a:lstStyle/>
          <a:p>
            <a:pPr algn="l">
              <a:lnSpc>
                <a:spcPct val="128000"/>
              </a:lnSpc>
            </a:pPr>
            <a:r>
              <a:rPr sz="950" b="0" i="0">
                <a:solidFill>
                  <a:srgbClr val="FAF4E8"/>
                </a:solidFill>
                <a:latin typeface="Arial"/>
              </a:rPr>
              <a:t>Bio Chine 1150P1701677 · bio UE · JAS Japon ; assurée PICC</a:t>
            </a:r>
          </a:p>
        </p:txBody>
      </p:sp>
      <p:sp>
        <p:nvSpPr>
          <p:cNvPr id="9" name="TextBox 8"/>
          <p:cNvSpPr txBox="1"/>
          <p:nvPr/>
        </p:nvSpPr>
        <p:spPr>
          <a:xfrm>
            <a:off x="571500" y="2647950"/>
            <a:ext cx="6286500" cy="190500"/>
          </a:xfrm>
          <a:prstGeom prst="rect">
            <a:avLst/>
          </a:prstGeom>
          <a:noFill/>
        </p:spPr>
        <p:txBody>
          <a:bodyPr wrap="square" anchor="t" lIns="0" rIns="0" tIns="0" bIns="0">
            <a:spAutoFit/>
          </a:bodyPr>
          <a:lstStyle/>
          <a:p>
            <a:pPr algn="l"/>
            <a:r>
              <a:rPr sz="1150" b="1" i="0">
                <a:solidFill>
                  <a:srgbClr val="E4C46C"/>
                </a:solidFill>
                <a:latin typeface="Arial"/>
              </a:rPr>
              <a:t>Gamme abeille noire</a:t>
            </a:r>
          </a:p>
        </p:txBody>
      </p:sp>
      <p:sp>
        <p:nvSpPr>
          <p:cNvPr id="10" name="TextBox 9"/>
          <p:cNvSpPr txBox="1"/>
          <p:nvPr/>
        </p:nvSpPr>
        <p:spPr>
          <a:xfrm>
            <a:off x="571500" y="2857500"/>
            <a:ext cx="6286500" cy="381000"/>
          </a:xfrm>
          <a:prstGeom prst="rect">
            <a:avLst/>
          </a:prstGeom>
          <a:noFill/>
        </p:spPr>
        <p:txBody>
          <a:bodyPr wrap="square" anchor="t" lIns="0" rIns="0" tIns="0" bIns="0">
            <a:spAutoFit/>
          </a:bodyPr>
          <a:lstStyle/>
          <a:p>
            <a:pPr algn="l">
              <a:lnSpc>
                <a:spcPct val="128000"/>
              </a:lnSpc>
            </a:pPr>
            <a:r>
              <a:rPr sz="950" b="0" i="0">
                <a:solidFill>
                  <a:srgbClr val="FAF4E8"/>
                </a:solidFill>
                <a:latin typeface="Arial"/>
              </a:rPr>
              <a:t>Réserve naturelle nationale de 1997 · norme bio UE</a:t>
            </a:r>
          </a:p>
        </p:txBody>
      </p:sp>
      <p:sp>
        <p:nvSpPr>
          <p:cNvPr id="11" name="TextBox 10"/>
          <p:cNvSpPr txBox="1"/>
          <p:nvPr/>
        </p:nvSpPr>
        <p:spPr>
          <a:xfrm>
            <a:off x="571500" y="3295650"/>
            <a:ext cx="6286500" cy="190500"/>
          </a:xfrm>
          <a:prstGeom prst="rect">
            <a:avLst/>
          </a:prstGeom>
          <a:noFill/>
        </p:spPr>
        <p:txBody>
          <a:bodyPr wrap="square" anchor="t" lIns="0" rIns="0" tIns="0" bIns="0">
            <a:spAutoFit/>
          </a:bodyPr>
          <a:lstStyle/>
          <a:p>
            <a:pPr algn="l"/>
            <a:r>
              <a:rPr sz="1150" b="1" i="0">
                <a:solidFill>
                  <a:srgbClr val="E4C46C"/>
                </a:solidFill>
                <a:latin typeface="Arial"/>
              </a:rPr>
              <a:t>Chaque expédition</a:t>
            </a:r>
          </a:p>
        </p:txBody>
      </p:sp>
      <p:sp>
        <p:nvSpPr>
          <p:cNvPr id="12" name="TextBox 11"/>
          <p:cNvSpPr txBox="1"/>
          <p:nvPr/>
        </p:nvSpPr>
        <p:spPr>
          <a:xfrm>
            <a:off x="571500" y="3505200"/>
            <a:ext cx="6286500" cy="381000"/>
          </a:xfrm>
          <a:prstGeom prst="rect">
            <a:avLst/>
          </a:prstGeom>
          <a:noFill/>
        </p:spPr>
        <p:txBody>
          <a:bodyPr wrap="square" anchor="t" lIns="0" rIns="0" tIns="0" bIns="0">
            <a:spAutoFit/>
          </a:bodyPr>
          <a:lstStyle/>
          <a:p>
            <a:pPr algn="l">
              <a:lnSpc>
                <a:spcPct val="128000"/>
              </a:lnSpc>
            </a:pPr>
            <a:r>
              <a:rPr sz="950" b="0" i="0">
                <a:solidFill>
                  <a:srgbClr val="FAF4E8"/>
                </a:solidFill>
                <a:latin typeface="Arial"/>
              </a:rPr>
              <a:t>Rapports de contrôle par lot + documents de certification</a:t>
            </a:r>
          </a:p>
        </p:txBody>
      </p:sp>
      <p:sp>
        <p:nvSpPr>
          <p:cNvPr id="13" name="Rectangle 12"/>
          <p:cNvSpPr/>
          <p:nvPr/>
        </p:nvSpPr>
        <p:spPr>
          <a:xfrm>
            <a:off x="571500" y="3981450"/>
            <a:ext cx="6286500" cy="19050"/>
          </a:xfrm>
          <a:prstGeom prst="rect">
            <a:avLst/>
          </a:prstGeom>
          <a:solidFill>
            <a:srgbClr val="4A3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1500" y="4095750"/>
            <a:ext cx="6286500" cy="285750"/>
          </a:xfrm>
          <a:prstGeom prst="rect">
            <a:avLst/>
          </a:prstGeom>
          <a:noFill/>
        </p:spPr>
        <p:txBody>
          <a:bodyPr wrap="square" anchor="t" lIns="0" rIns="0" tIns="0" bIns="0">
            <a:spAutoFit/>
          </a:bodyPr>
          <a:lstStyle/>
          <a:p>
            <a:pPr algn="l"/>
            <a:r>
              <a:rPr sz="1000" b="1" i="0">
                <a:solidFill>
                  <a:srgbClr val="E4C46C"/>
                </a:solidFill>
                <a:latin typeface="Arial"/>
              </a:rPr>
              <a:t>RESEARCH</a:t>
            </a:r>
          </a:p>
        </p:txBody>
      </p:sp>
      <p:sp>
        <p:nvSpPr>
          <p:cNvPr id="15" name="TextBox 14"/>
          <p:cNvSpPr txBox="1"/>
          <p:nvPr/>
        </p:nvSpPr>
        <p:spPr>
          <a:xfrm>
            <a:off x="571500" y="4324350"/>
            <a:ext cx="6286500" cy="762000"/>
          </a:xfrm>
          <a:prstGeom prst="rect">
            <a:avLst/>
          </a:prstGeom>
          <a:noFill/>
        </p:spPr>
        <p:txBody>
          <a:bodyPr wrap="square" anchor="t" lIns="0" rIns="0" tIns="0" bIns="0">
            <a:spAutoFit/>
          </a:bodyPr>
          <a:lstStyle/>
          <a:p>
            <a:pPr algn="l">
              <a:lnSpc>
                <a:spcPct val="130000"/>
              </a:lnSpc>
            </a:pPr>
            <a:r>
              <a:rPr sz="950" b="0" i="0">
                <a:solidFill>
                  <a:srgbClr val="B8A484"/>
                </a:solidFill>
                <a:latin typeface="Arial"/>
              </a:rPr>
              <a:t>En mai 2021, nous avons signé avec l'Institut national chinois de recherche sur les aliments et la fermentation la création du Centre de recherche sur les peptides bioactifs Maibahe, et avec le Centre national d'amélioration de l'avoine la conversion de notre variété exclusive « Baiyan 26 » en production commerciale.</a:t>
            </a:r>
          </a:p>
        </p:txBody>
      </p:sp>
      <p:sp>
        <p:nvSpPr>
          <p:cNvPr id="16" name="TextBox 15"/>
          <p:cNvSpPr txBox="1"/>
          <p:nvPr/>
        </p:nvSpPr>
        <p:spPr>
          <a:xfrm>
            <a:off x="571500" y="5162550"/>
            <a:ext cx="6286500" cy="228600"/>
          </a:xfrm>
          <a:prstGeom prst="rect">
            <a:avLst/>
          </a:prstGeom>
          <a:noFill/>
        </p:spPr>
        <p:txBody>
          <a:bodyPr wrap="square" anchor="t" lIns="0" rIns="0" tIns="0" bIns="0">
            <a:spAutoFit/>
          </a:bodyPr>
          <a:lstStyle/>
          <a:p>
            <a:pPr algn="l"/>
            <a:r>
              <a:rPr sz="950" b="0" i="1">
                <a:solidFill>
                  <a:srgbClr val="FAF4E8"/>
                </a:solidFill>
                <a:latin typeface="Arial"/>
              </a:rPr>
              <a:t>Rapports de contrôle par lot et documents de certification accompagnent chaque expédition ; audits d'usine par des tiers (SGS / BV / Intertek) bienvenus.</a:t>
            </a:r>
          </a:p>
        </p:txBody>
      </p:sp>
      <p:pic>
        <p:nvPicPr>
          <p:cNvPr id="17" name="Picture 16" descr="tmp0muecsxr_qual.jpg"/>
          <p:cNvPicPr>
            <a:picLocks noChangeAspect="1"/>
          </p:cNvPicPr>
          <p:nvPr/>
        </p:nvPicPr>
        <p:blipFill>
          <a:blip r:embed="rId2"/>
          <a:stretch>
            <a:fillRect/>
          </a:stretch>
        </p:blipFill>
        <p:spPr>
          <a:xfrm>
            <a:off x="7239000" y="1352550"/>
            <a:ext cx="4381500" cy="2857500"/>
          </a:xfrm>
          <a:prstGeom prst="rect">
            <a:avLst/>
          </a:prstGeom>
        </p:spPr>
      </p:pic>
      <p:sp>
        <p:nvSpPr>
          <p:cNvPr id="18" name="TextBox 17"/>
          <p:cNvSpPr txBox="1"/>
          <p:nvPr/>
        </p:nvSpPr>
        <p:spPr>
          <a:xfrm>
            <a:off x="7239000" y="4343400"/>
            <a:ext cx="4381500" cy="228600"/>
          </a:xfrm>
          <a:prstGeom prst="rect">
            <a:avLst/>
          </a:prstGeom>
          <a:noFill/>
        </p:spPr>
        <p:txBody>
          <a:bodyPr wrap="square" anchor="t" lIns="0" rIns="0" tIns="0" bIns="0">
            <a:spAutoFit/>
          </a:bodyPr>
          <a:lstStyle/>
          <a:p>
            <a:pPr algn="l"/>
            <a:r>
              <a:rPr sz="1000" b="1" i="0">
                <a:solidFill>
                  <a:srgbClr val="E4C46C"/>
                </a:solidFill>
                <a:latin typeface="Arial"/>
              </a:rPr>
              <a:t>2 000+  Magasins de détail en Chine</a:t>
            </a:r>
          </a:p>
        </p:txBody>
      </p:sp>
      <p:sp>
        <p:nvSpPr>
          <p:cNvPr id="19" name="TextBox 18"/>
          <p:cNvSpPr txBox="1"/>
          <p:nvPr/>
        </p:nvSpPr>
        <p:spPr>
          <a:xfrm>
            <a:off x="7239000" y="4572000"/>
            <a:ext cx="4381500" cy="571500"/>
          </a:xfrm>
          <a:prstGeom prst="rect">
            <a:avLst/>
          </a:prstGeom>
          <a:noFill/>
        </p:spPr>
        <p:txBody>
          <a:bodyPr wrap="square" anchor="t" lIns="0" rIns="0" tIns="0" bIns="0">
            <a:spAutoFit/>
          </a:bodyPr>
          <a:lstStyle/>
          <a:p>
            <a:pPr algn="l"/>
            <a:r>
              <a:rPr sz="900" b="0" i="0">
                <a:solidFill>
                  <a:srgbClr val="B8A484"/>
                </a:solidFill>
                <a:latin typeface="Arial"/>
              </a:rPr>
              <a:t>3 500 M · SICHUAN</a:t>
            </a:r>
          </a:p>
        </p:txBody>
      </p:sp>
      <p:sp>
        <p:nvSpPr>
          <p:cNvPr id="20" name="TextBox 19"/>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B8A484"/>
                </a:solidFill>
                <a:latin typeface="Arial"/>
              </a:rPr>
              <a:t>MAIBAHE · Product Catalog 2026</a:t>
            </a:r>
          </a:p>
        </p:txBody>
      </p:sp>
      <p:sp>
        <p:nvSpPr>
          <p:cNvPr id="21" name="TextBox 20"/>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B8A484"/>
                </a:solidFill>
                <a:latin typeface="Arial"/>
              </a:rPr>
              <a:t>09 /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DF9F1"/>
        </a:solidFill>
        <a:effectLst/>
      </p:bgPr>
    </p:bg>
    <p:spTree>
      <p:nvGrpSpPr>
        <p:cNvPr id="1" name=""/>
        <p:cNvGrpSpPr/>
        <p:nvPr/>
      </p:nvGrpSpPr>
      <p:grpSpPr/>
      <p:sp>
        <p:nvSpPr>
          <p:cNvPr id="2" name="TextBox 1"/>
          <p:cNvSpPr txBox="1"/>
          <p:nvPr/>
        </p:nvSpPr>
        <p:spPr>
          <a:xfrm>
            <a:off x="571500" y="323850"/>
            <a:ext cx="9525000" cy="209550"/>
          </a:xfrm>
          <a:prstGeom prst="rect">
            <a:avLst/>
          </a:prstGeom>
          <a:noFill/>
        </p:spPr>
        <p:txBody>
          <a:bodyPr wrap="square" anchor="t" lIns="0" rIns="0" tIns="0" bIns="0">
            <a:spAutoFit/>
          </a:bodyPr>
          <a:lstStyle/>
          <a:p>
            <a:pPr algn="l"/>
            <a:r>
              <a:rPr sz="1050" b="1" i="0">
                <a:solidFill>
                  <a:srgbClr val="8A6C28"/>
                </a:solidFill>
                <a:latin typeface="Arial"/>
              </a:rPr>
              <a:t>OEM / PRIVATE LABEL</a:t>
            </a:r>
          </a:p>
        </p:txBody>
      </p:sp>
      <p:sp>
        <p:nvSpPr>
          <p:cNvPr id="3" name="TextBox 2"/>
          <p:cNvSpPr txBox="1"/>
          <p:nvPr/>
        </p:nvSpPr>
        <p:spPr>
          <a:xfrm>
            <a:off x="571500" y="552450"/>
            <a:ext cx="11049000" cy="457200"/>
          </a:xfrm>
          <a:prstGeom prst="rect">
            <a:avLst/>
          </a:prstGeom>
          <a:noFill/>
        </p:spPr>
        <p:txBody>
          <a:bodyPr wrap="square" anchor="t" lIns="0" rIns="0" tIns="0" bIns="0">
            <a:spAutoFit/>
          </a:bodyPr>
          <a:lstStyle/>
          <a:p>
            <a:pPr algn="l"/>
            <a:r>
              <a:rPr sz="2500" b="1" i="0">
                <a:solidFill>
                  <a:srgbClr val="2E221A"/>
                </a:solidFill>
                <a:latin typeface="Georgia"/>
              </a:rPr>
              <a:t>Du Lot Pilote au Conteneur Complet</a:t>
            </a:r>
          </a:p>
        </p:txBody>
      </p:sp>
      <p:sp>
        <p:nvSpPr>
          <p:cNvPr id="4" name="Rectangle 3"/>
          <p:cNvSpPr/>
          <p:nvPr/>
        </p:nvSpPr>
        <p:spPr>
          <a:xfrm>
            <a:off x="571500" y="1066800"/>
            <a:ext cx="6096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71500" y="1352550"/>
            <a:ext cx="2619375" cy="28575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2950" y="1504950"/>
            <a:ext cx="2286000" cy="495299"/>
          </a:xfrm>
          <a:prstGeom prst="rect">
            <a:avLst/>
          </a:prstGeom>
          <a:noFill/>
        </p:spPr>
        <p:txBody>
          <a:bodyPr wrap="square" anchor="t" lIns="0" rIns="0" tIns="0" bIns="0">
            <a:spAutoFit/>
          </a:bodyPr>
          <a:lstStyle/>
          <a:p>
            <a:pPr algn="l"/>
            <a:r>
              <a:rPr sz="3000" b="1" i="0">
                <a:solidFill>
                  <a:srgbClr val="8A6C28"/>
                </a:solidFill>
                <a:latin typeface="Georgia"/>
              </a:rPr>
              <a:t>01</a:t>
            </a:r>
          </a:p>
        </p:txBody>
      </p:sp>
      <p:sp>
        <p:nvSpPr>
          <p:cNvPr id="7" name="TextBox 6"/>
          <p:cNvSpPr txBox="1"/>
          <p:nvPr/>
        </p:nvSpPr>
        <p:spPr>
          <a:xfrm>
            <a:off x="742950" y="2076450"/>
            <a:ext cx="2286000" cy="419100"/>
          </a:xfrm>
          <a:prstGeom prst="rect">
            <a:avLst/>
          </a:prstGeom>
          <a:noFill/>
        </p:spPr>
        <p:txBody>
          <a:bodyPr wrap="square" anchor="t" lIns="0" rIns="0" tIns="0" bIns="0">
            <a:spAutoFit/>
          </a:bodyPr>
          <a:lstStyle/>
          <a:p>
            <a:pPr algn="l">
              <a:lnSpc>
                <a:spcPct val="120000"/>
              </a:lnSpc>
            </a:pPr>
            <a:r>
              <a:rPr sz="1250" b="1" i="0">
                <a:solidFill>
                  <a:srgbClr val="2E221A"/>
                </a:solidFill>
                <a:latin typeface="Arial"/>
              </a:rPr>
              <a:t>Demande et exigences</a:t>
            </a:r>
          </a:p>
        </p:txBody>
      </p:sp>
      <p:sp>
        <p:nvSpPr>
          <p:cNvPr id="8" name="TextBox 7"/>
          <p:cNvSpPr txBox="1"/>
          <p:nvPr/>
        </p:nvSpPr>
        <p:spPr>
          <a:xfrm>
            <a:off x="742950" y="2552700"/>
            <a:ext cx="22860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Produits cibles, spécifications, volumes et réglementation ; évaluation sous 24 heures.</a:t>
            </a:r>
          </a:p>
        </p:txBody>
      </p:sp>
      <p:sp>
        <p:nvSpPr>
          <p:cNvPr id="9" name="Rectangle 8"/>
          <p:cNvSpPr/>
          <p:nvPr/>
        </p:nvSpPr>
        <p:spPr>
          <a:xfrm>
            <a:off x="3381375" y="1352550"/>
            <a:ext cx="2619375" cy="28575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52825" y="1504950"/>
            <a:ext cx="2286000" cy="495299"/>
          </a:xfrm>
          <a:prstGeom prst="rect">
            <a:avLst/>
          </a:prstGeom>
          <a:noFill/>
        </p:spPr>
        <p:txBody>
          <a:bodyPr wrap="square" anchor="t" lIns="0" rIns="0" tIns="0" bIns="0">
            <a:spAutoFit/>
          </a:bodyPr>
          <a:lstStyle/>
          <a:p>
            <a:pPr algn="l"/>
            <a:r>
              <a:rPr sz="3000" b="1" i="0">
                <a:solidFill>
                  <a:srgbClr val="8A6C28"/>
                </a:solidFill>
                <a:latin typeface="Georgia"/>
              </a:rPr>
              <a:t>02</a:t>
            </a:r>
          </a:p>
        </p:txBody>
      </p:sp>
      <p:sp>
        <p:nvSpPr>
          <p:cNvPr id="11" name="TextBox 10"/>
          <p:cNvSpPr txBox="1"/>
          <p:nvPr/>
        </p:nvSpPr>
        <p:spPr>
          <a:xfrm>
            <a:off x="3552825" y="2076450"/>
            <a:ext cx="2286000" cy="419100"/>
          </a:xfrm>
          <a:prstGeom prst="rect">
            <a:avLst/>
          </a:prstGeom>
          <a:noFill/>
        </p:spPr>
        <p:txBody>
          <a:bodyPr wrap="square" anchor="t" lIns="0" rIns="0" tIns="0" bIns="0">
            <a:spAutoFit/>
          </a:bodyPr>
          <a:lstStyle/>
          <a:p>
            <a:pPr algn="l">
              <a:lnSpc>
                <a:spcPct val="120000"/>
              </a:lnSpc>
            </a:pPr>
            <a:r>
              <a:rPr sz="1250" b="1" i="0">
                <a:solidFill>
                  <a:srgbClr val="2E221A"/>
                </a:solidFill>
                <a:latin typeface="Arial"/>
              </a:rPr>
              <a:t>Devis et proposition</a:t>
            </a:r>
          </a:p>
        </p:txBody>
      </p:sp>
      <p:sp>
        <p:nvSpPr>
          <p:cNvPr id="12" name="TextBox 11"/>
          <p:cNvSpPr txBox="1"/>
          <p:nvPr/>
        </p:nvSpPr>
        <p:spPr>
          <a:xfrm>
            <a:off x="3552825" y="2552700"/>
            <a:ext cx="22860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Prix détaillés, options de MOQ, délais et emballage, conformité incluse.</a:t>
            </a:r>
          </a:p>
        </p:txBody>
      </p:sp>
      <p:sp>
        <p:nvSpPr>
          <p:cNvPr id="13" name="Rectangle 12"/>
          <p:cNvSpPr/>
          <p:nvPr/>
        </p:nvSpPr>
        <p:spPr>
          <a:xfrm>
            <a:off x="6191250" y="1352550"/>
            <a:ext cx="2619375" cy="28575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62700" y="1504950"/>
            <a:ext cx="2286000" cy="495299"/>
          </a:xfrm>
          <a:prstGeom prst="rect">
            <a:avLst/>
          </a:prstGeom>
          <a:noFill/>
        </p:spPr>
        <p:txBody>
          <a:bodyPr wrap="square" anchor="t" lIns="0" rIns="0" tIns="0" bIns="0">
            <a:spAutoFit/>
          </a:bodyPr>
          <a:lstStyle/>
          <a:p>
            <a:pPr algn="l"/>
            <a:r>
              <a:rPr sz="3000" b="1" i="0">
                <a:solidFill>
                  <a:srgbClr val="8A6C28"/>
                </a:solidFill>
                <a:latin typeface="Georgia"/>
              </a:rPr>
              <a:t>03</a:t>
            </a:r>
          </a:p>
        </p:txBody>
      </p:sp>
      <p:sp>
        <p:nvSpPr>
          <p:cNvPr id="15" name="TextBox 14"/>
          <p:cNvSpPr txBox="1"/>
          <p:nvPr/>
        </p:nvSpPr>
        <p:spPr>
          <a:xfrm>
            <a:off x="6362700" y="2076450"/>
            <a:ext cx="2286000" cy="419100"/>
          </a:xfrm>
          <a:prstGeom prst="rect">
            <a:avLst/>
          </a:prstGeom>
          <a:noFill/>
        </p:spPr>
        <p:txBody>
          <a:bodyPr wrap="square" anchor="t" lIns="0" rIns="0" tIns="0" bIns="0">
            <a:spAutoFit/>
          </a:bodyPr>
          <a:lstStyle/>
          <a:p>
            <a:pPr algn="l">
              <a:lnSpc>
                <a:spcPct val="120000"/>
              </a:lnSpc>
            </a:pPr>
            <a:r>
              <a:rPr sz="1250" b="1" i="0">
                <a:solidFill>
                  <a:srgbClr val="2E221A"/>
                </a:solidFill>
                <a:latin typeface="Arial"/>
              </a:rPr>
              <a:t>Échantillons</a:t>
            </a:r>
          </a:p>
        </p:txBody>
      </p:sp>
      <p:sp>
        <p:nvSpPr>
          <p:cNvPr id="16" name="TextBox 15"/>
          <p:cNvSpPr txBox="1"/>
          <p:nvPr/>
        </p:nvSpPr>
        <p:spPr>
          <a:xfrm>
            <a:off x="6362700" y="2552700"/>
            <a:ext cx="22860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Échantillons standard gratuits (franco de port à votre charge) en 10–15 jours ouvrés.</a:t>
            </a:r>
          </a:p>
        </p:txBody>
      </p:sp>
      <p:sp>
        <p:nvSpPr>
          <p:cNvPr id="17" name="Rectangle 16"/>
          <p:cNvSpPr/>
          <p:nvPr/>
        </p:nvSpPr>
        <p:spPr>
          <a:xfrm>
            <a:off x="9001125" y="1352550"/>
            <a:ext cx="2619375" cy="2857500"/>
          </a:xfrm>
          <a:prstGeom prst="rect">
            <a:avLst/>
          </a:prstGeom>
          <a:solidFill>
            <a:srgbClr val="FAF4E8"/>
          </a:solidFill>
          <a:ln w="9525">
            <a:solidFill>
              <a:srgbClr val="E4D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72575" y="1504950"/>
            <a:ext cx="2286000" cy="495299"/>
          </a:xfrm>
          <a:prstGeom prst="rect">
            <a:avLst/>
          </a:prstGeom>
          <a:noFill/>
        </p:spPr>
        <p:txBody>
          <a:bodyPr wrap="square" anchor="t" lIns="0" rIns="0" tIns="0" bIns="0">
            <a:spAutoFit/>
          </a:bodyPr>
          <a:lstStyle/>
          <a:p>
            <a:pPr algn="l"/>
            <a:r>
              <a:rPr sz="3000" b="1" i="0">
                <a:solidFill>
                  <a:srgbClr val="8A6C28"/>
                </a:solidFill>
                <a:latin typeface="Georgia"/>
              </a:rPr>
              <a:t>04</a:t>
            </a:r>
          </a:p>
        </p:txBody>
      </p:sp>
      <p:sp>
        <p:nvSpPr>
          <p:cNvPr id="19" name="TextBox 18"/>
          <p:cNvSpPr txBox="1"/>
          <p:nvPr/>
        </p:nvSpPr>
        <p:spPr>
          <a:xfrm>
            <a:off x="9172575" y="2076450"/>
            <a:ext cx="2286000" cy="419100"/>
          </a:xfrm>
          <a:prstGeom prst="rect">
            <a:avLst/>
          </a:prstGeom>
          <a:noFill/>
        </p:spPr>
        <p:txBody>
          <a:bodyPr wrap="square" anchor="t" lIns="0" rIns="0" tIns="0" bIns="0">
            <a:spAutoFit/>
          </a:bodyPr>
          <a:lstStyle/>
          <a:p>
            <a:pPr algn="l">
              <a:lnSpc>
                <a:spcPct val="120000"/>
              </a:lnSpc>
            </a:pPr>
            <a:r>
              <a:rPr sz="1250" b="1" i="0">
                <a:solidFill>
                  <a:srgbClr val="2E221A"/>
                </a:solidFill>
                <a:latin typeface="Arial"/>
              </a:rPr>
              <a:t>Contrat et production</a:t>
            </a:r>
          </a:p>
        </p:txBody>
      </p:sp>
      <p:sp>
        <p:nvSpPr>
          <p:cNvPr id="20" name="TextBox 19"/>
          <p:cNvSpPr txBox="1"/>
          <p:nvPr/>
        </p:nvSpPr>
        <p:spPr>
          <a:xfrm>
            <a:off x="9172575" y="2552700"/>
            <a:ext cx="2286000" cy="1524000"/>
          </a:xfrm>
          <a:prstGeom prst="rect">
            <a:avLst/>
          </a:prstGeom>
          <a:noFill/>
        </p:spPr>
        <p:txBody>
          <a:bodyPr wrap="square" anchor="t" lIns="0" rIns="0" tIns="0" bIns="0">
            <a:spAutoFit/>
          </a:bodyPr>
          <a:lstStyle/>
          <a:p>
            <a:pPr algn="l">
              <a:lnSpc>
                <a:spcPct val="132000"/>
              </a:lnSpc>
            </a:pPr>
            <a:r>
              <a:rPr sz="950" b="0" i="0">
                <a:solidFill>
                  <a:srgbClr val="7C6A48"/>
                </a:solidFill>
                <a:latin typeface="Arial"/>
              </a:rPr>
              <a:t>25–35 jours après acompte ; paiement T/T ; EXW / FOB / CIF / DDP.</a:t>
            </a:r>
          </a:p>
        </p:txBody>
      </p:sp>
      <p:sp>
        <p:nvSpPr>
          <p:cNvPr id="21" name="Rounded Rectangle 20"/>
          <p:cNvSpPr/>
          <p:nvPr/>
        </p:nvSpPr>
        <p:spPr>
          <a:xfrm>
            <a:off x="571500" y="4572000"/>
            <a:ext cx="2333625" cy="323850"/>
          </a:xfrm>
          <a:prstGeom prst="roundRect">
            <a:avLst>
              <a:gd name="adj" fmla="val 50000"/>
            </a:avLst>
          </a:prstGeom>
          <a:solidFill>
            <a:srgbClr val="1A141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50" b="1">
                <a:solidFill>
                  <a:srgbClr val="E4C46C"/>
                </a:solidFill>
                <a:latin typeface="Arial"/>
              </a:rPr>
              <a:t>MOQ dès une palette</a:t>
            </a:r>
          </a:p>
        </p:txBody>
      </p:sp>
      <p:sp>
        <p:nvSpPr>
          <p:cNvPr id="22" name="Rounded Rectangle 21"/>
          <p:cNvSpPr/>
          <p:nvPr/>
        </p:nvSpPr>
        <p:spPr>
          <a:xfrm>
            <a:off x="3038475" y="4572000"/>
            <a:ext cx="2647950" cy="323850"/>
          </a:xfrm>
          <a:prstGeom prst="roundRect">
            <a:avLst>
              <a:gd name="adj" fmla="val 50000"/>
            </a:avLst>
          </a:prstGeom>
          <a:solidFill>
            <a:srgbClr val="1A141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50" b="1">
                <a:solidFill>
                  <a:srgbClr val="E4C46C"/>
                </a:solidFill>
                <a:latin typeface="Arial"/>
              </a:rPr>
              <a:t>Étiquetage multilingue</a:t>
            </a:r>
          </a:p>
        </p:txBody>
      </p:sp>
      <p:sp>
        <p:nvSpPr>
          <p:cNvPr id="23" name="Rounded Rectangle 22"/>
          <p:cNvSpPr/>
          <p:nvPr/>
        </p:nvSpPr>
        <p:spPr>
          <a:xfrm>
            <a:off x="5819775" y="4572000"/>
            <a:ext cx="2438400" cy="323850"/>
          </a:xfrm>
          <a:prstGeom prst="roundRect">
            <a:avLst>
              <a:gd name="adj" fmla="val 50000"/>
            </a:avLst>
          </a:prstGeom>
          <a:solidFill>
            <a:srgbClr val="1A141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19050" rIns="19050" tIns="0" bIns="0"/>
          <a:lstStyle/>
          <a:p>
            <a:pPr algn="ctr"/>
            <a:r>
              <a:rPr sz="1050" b="1">
                <a:solidFill>
                  <a:srgbClr val="E4C46C"/>
                </a:solidFill>
                <a:latin typeface="Arial"/>
              </a:rPr>
              <a:t>Audits par des tiers</a:t>
            </a:r>
          </a:p>
        </p:txBody>
      </p:sp>
      <p:sp>
        <p:nvSpPr>
          <p:cNvPr id="24" name="TextBox 23"/>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7C6A48"/>
                </a:solidFill>
                <a:latin typeface="Arial"/>
              </a:rPr>
              <a:t>MAIBAHE · Product Catalog 2026</a:t>
            </a:r>
          </a:p>
        </p:txBody>
      </p:sp>
      <p:sp>
        <p:nvSpPr>
          <p:cNvPr id="25" name="TextBox 24"/>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7C6A48"/>
                </a:solidFill>
                <a:latin typeface="Arial"/>
              </a:rPr>
              <a:t>10 /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A1410"/>
        </a:solidFill>
        <a:effectLst/>
      </p:bgPr>
    </p:bg>
    <p:spTree>
      <p:nvGrpSpPr>
        <p:cNvPr id="1" name=""/>
        <p:cNvGrpSpPr/>
        <p:nvPr/>
      </p:nvGrpSpPr>
      <p:grpSpPr/>
      <p:sp>
        <p:nvSpPr>
          <p:cNvPr id="2" name="TextBox 1"/>
          <p:cNvSpPr txBox="1"/>
          <p:nvPr/>
        </p:nvSpPr>
        <p:spPr>
          <a:xfrm>
            <a:off x="571500" y="381000"/>
            <a:ext cx="8572500" cy="285750"/>
          </a:xfrm>
          <a:prstGeom prst="rect">
            <a:avLst/>
          </a:prstGeom>
          <a:noFill/>
        </p:spPr>
        <p:txBody>
          <a:bodyPr wrap="square" anchor="t" lIns="0" rIns="0" tIns="0" bIns="0">
            <a:spAutoFit/>
          </a:bodyPr>
          <a:lstStyle/>
          <a:p>
            <a:pPr algn="l"/>
            <a:r>
              <a:rPr sz="2500" b="1" i="0">
                <a:solidFill>
                  <a:srgbClr val="FAF4E8"/>
                </a:solidFill>
                <a:latin typeface="Georgia"/>
              </a:rPr>
              <a:t>Quatre Origines Protégées</a:t>
            </a:r>
          </a:p>
        </p:txBody>
      </p:sp>
      <p:sp>
        <p:nvSpPr>
          <p:cNvPr id="3" name="TextBox 2"/>
          <p:cNvSpPr txBox="1"/>
          <p:nvPr/>
        </p:nvSpPr>
        <p:spPr>
          <a:xfrm>
            <a:off x="571500" y="781050"/>
            <a:ext cx="9525000" cy="228600"/>
          </a:xfrm>
          <a:prstGeom prst="rect">
            <a:avLst/>
          </a:prstGeom>
          <a:noFill/>
        </p:spPr>
        <p:txBody>
          <a:bodyPr wrap="square" anchor="t" lIns="0" rIns="0" tIns="0" bIns="0">
            <a:spAutoFit/>
          </a:bodyPr>
          <a:lstStyle/>
          <a:p>
            <a:pPr algn="l"/>
            <a:r>
              <a:rPr sz="1100" b="0" i="0">
                <a:solidFill>
                  <a:srgbClr val="B8A484"/>
                </a:solidFill>
                <a:latin typeface="Arial"/>
              </a:rPr>
              <a:t>Terre sableuse, plateau, forêt et coffre médicinal — chaque image de nos propres bases.</a:t>
            </a:r>
          </a:p>
        </p:txBody>
      </p:sp>
      <p:pic>
        <p:nvPicPr>
          <p:cNvPr id="4" name="Picture 3" descr="tmpn9w7n____gal0.jpg"/>
          <p:cNvPicPr>
            <a:picLocks noChangeAspect="1"/>
          </p:cNvPicPr>
          <p:nvPr/>
        </p:nvPicPr>
        <p:blipFill>
          <a:blip r:embed="rId2"/>
          <a:stretch>
            <a:fillRect/>
          </a:stretch>
        </p:blipFill>
        <p:spPr>
          <a:xfrm>
            <a:off x="571500" y="1219200"/>
            <a:ext cx="3619500" cy="2400300"/>
          </a:xfrm>
          <a:prstGeom prst="rect">
            <a:avLst/>
          </a:prstGeom>
        </p:spPr>
      </p:pic>
      <p:pic>
        <p:nvPicPr>
          <p:cNvPr id="5" name="Picture 4" descr="tmpada543kt_gal1.jpg"/>
          <p:cNvPicPr>
            <a:picLocks noChangeAspect="1"/>
          </p:cNvPicPr>
          <p:nvPr/>
        </p:nvPicPr>
        <p:blipFill>
          <a:blip r:embed="rId3"/>
          <a:stretch>
            <a:fillRect/>
          </a:stretch>
        </p:blipFill>
        <p:spPr>
          <a:xfrm>
            <a:off x="4343400" y="1219200"/>
            <a:ext cx="3619500" cy="2400300"/>
          </a:xfrm>
          <a:prstGeom prst="rect">
            <a:avLst/>
          </a:prstGeom>
        </p:spPr>
      </p:pic>
      <p:pic>
        <p:nvPicPr>
          <p:cNvPr id="6" name="Picture 5" descr="tmptmdpyafp_gal2.jpg"/>
          <p:cNvPicPr>
            <a:picLocks noChangeAspect="1"/>
          </p:cNvPicPr>
          <p:nvPr/>
        </p:nvPicPr>
        <p:blipFill>
          <a:blip r:embed="rId4"/>
          <a:stretch>
            <a:fillRect/>
          </a:stretch>
        </p:blipFill>
        <p:spPr>
          <a:xfrm>
            <a:off x="8115300" y="1219200"/>
            <a:ext cx="3619500" cy="2400300"/>
          </a:xfrm>
          <a:prstGeom prst="rect">
            <a:avLst/>
          </a:prstGeom>
        </p:spPr>
      </p:pic>
      <p:pic>
        <p:nvPicPr>
          <p:cNvPr id="7" name="Picture 6" descr="tmp5vhd6xw4_gal3.jpg"/>
          <p:cNvPicPr>
            <a:picLocks noChangeAspect="1"/>
          </p:cNvPicPr>
          <p:nvPr/>
        </p:nvPicPr>
        <p:blipFill>
          <a:blip r:embed="rId5"/>
          <a:stretch>
            <a:fillRect/>
          </a:stretch>
        </p:blipFill>
        <p:spPr>
          <a:xfrm>
            <a:off x="571500" y="3771900"/>
            <a:ext cx="3619500" cy="2400300"/>
          </a:xfrm>
          <a:prstGeom prst="rect">
            <a:avLst/>
          </a:prstGeom>
        </p:spPr>
      </p:pic>
      <p:pic>
        <p:nvPicPr>
          <p:cNvPr id="8" name="Picture 7" descr="tmpky67emfp_gal4.jpg"/>
          <p:cNvPicPr>
            <a:picLocks noChangeAspect="1"/>
          </p:cNvPicPr>
          <p:nvPr/>
        </p:nvPicPr>
        <p:blipFill>
          <a:blip r:embed="rId6"/>
          <a:stretch>
            <a:fillRect/>
          </a:stretch>
        </p:blipFill>
        <p:spPr>
          <a:xfrm>
            <a:off x="4343400" y="3771900"/>
            <a:ext cx="3619500" cy="2400300"/>
          </a:xfrm>
          <a:prstGeom prst="rect">
            <a:avLst/>
          </a:prstGeom>
        </p:spPr>
      </p:pic>
      <p:pic>
        <p:nvPicPr>
          <p:cNvPr id="9" name="Picture 8" descr="tmp_q6mm4wu_gal5.jpg"/>
          <p:cNvPicPr>
            <a:picLocks noChangeAspect="1"/>
          </p:cNvPicPr>
          <p:nvPr/>
        </p:nvPicPr>
        <p:blipFill>
          <a:blip r:embed="rId7"/>
          <a:stretch>
            <a:fillRect/>
          </a:stretch>
        </p:blipFill>
        <p:spPr>
          <a:xfrm>
            <a:off x="8115300" y="3771900"/>
            <a:ext cx="3619500" cy="2400300"/>
          </a:xfrm>
          <a:prstGeom prst="rect">
            <a:avLst/>
          </a:prstGeom>
        </p:spPr>
      </p:pic>
      <p:sp>
        <p:nvSpPr>
          <p:cNvPr id="10" name="TextBox 9"/>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B8A484"/>
                </a:solidFill>
                <a:latin typeface="Arial"/>
              </a:rPr>
              <a:t>MAIBAHE · Product Catalog 2026</a:t>
            </a:r>
          </a:p>
        </p:txBody>
      </p:sp>
      <p:sp>
        <p:nvSpPr>
          <p:cNvPr id="11" name="TextBox 10"/>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B8A484"/>
                </a:solidFill>
                <a:latin typeface="Arial"/>
              </a:rPr>
              <a:t>11 /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A1410"/>
        </a:solidFill>
        <a:effectLst/>
      </p:bgPr>
    </p:bg>
    <p:spTree>
      <p:nvGrpSpPr>
        <p:cNvPr id="1" name=""/>
        <p:cNvGrpSpPr/>
        <p:nvPr/>
      </p:nvGrpSpPr>
      <p:grpSpPr/>
      <p:sp>
        <p:nvSpPr>
          <p:cNvPr id="2" name="TextBox 1"/>
          <p:cNvSpPr txBox="1"/>
          <p:nvPr/>
        </p:nvSpPr>
        <p:spPr>
          <a:xfrm>
            <a:off x="762000" y="1143000"/>
            <a:ext cx="9525000" cy="571500"/>
          </a:xfrm>
          <a:prstGeom prst="rect">
            <a:avLst/>
          </a:prstGeom>
          <a:noFill/>
        </p:spPr>
        <p:txBody>
          <a:bodyPr wrap="square" anchor="t" lIns="0" rIns="0" tIns="0" bIns="0">
            <a:spAutoFit/>
          </a:bodyPr>
          <a:lstStyle/>
          <a:p>
            <a:pPr algn="l"/>
            <a:r>
              <a:rPr sz="3600" b="1" i="0">
                <a:solidFill>
                  <a:srgbClr val="FAF4E8"/>
                </a:solidFill>
                <a:latin typeface="Georgia"/>
              </a:rPr>
              <a:t>Commençons la Conversation</a:t>
            </a:r>
          </a:p>
        </p:txBody>
      </p:sp>
      <p:sp>
        <p:nvSpPr>
          <p:cNvPr id="3" name="Rectangle 2"/>
          <p:cNvSpPr/>
          <p:nvPr/>
        </p:nvSpPr>
        <p:spPr>
          <a:xfrm>
            <a:off x="762000" y="1866899"/>
            <a:ext cx="685800" cy="28575"/>
          </a:xfrm>
          <a:prstGeom prst="rect">
            <a:avLst/>
          </a:prstGeom>
          <a:solidFill>
            <a:srgbClr val="8A6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2381250"/>
            <a:ext cx="1905000" cy="209550"/>
          </a:xfrm>
          <a:prstGeom prst="rect">
            <a:avLst/>
          </a:prstGeom>
          <a:noFill/>
        </p:spPr>
        <p:txBody>
          <a:bodyPr wrap="square" anchor="t" lIns="0" rIns="0" tIns="0" bIns="0">
            <a:spAutoFit/>
          </a:bodyPr>
          <a:lstStyle/>
          <a:p>
            <a:pPr algn="l"/>
            <a:r>
              <a:rPr sz="1000" b="1" i="0">
                <a:solidFill>
                  <a:srgbClr val="E4C46C"/>
                </a:solidFill>
                <a:latin typeface="Arial"/>
              </a:rPr>
              <a:t>EMAIL</a:t>
            </a:r>
          </a:p>
        </p:txBody>
      </p:sp>
      <p:sp>
        <p:nvSpPr>
          <p:cNvPr id="5" name="TextBox 4"/>
          <p:cNvSpPr txBox="1"/>
          <p:nvPr/>
        </p:nvSpPr>
        <p:spPr>
          <a:xfrm>
            <a:off x="762000" y="2609850"/>
            <a:ext cx="6667500" cy="323850"/>
          </a:xfrm>
          <a:prstGeom prst="rect">
            <a:avLst/>
          </a:prstGeom>
          <a:noFill/>
        </p:spPr>
        <p:txBody>
          <a:bodyPr wrap="square" anchor="t" lIns="0" rIns="0" tIns="0" bIns="0">
            <a:spAutoFit/>
          </a:bodyPr>
          <a:lstStyle/>
          <a:p>
            <a:pPr algn="l"/>
            <a:r>
              <a:rPr sz="1700" b="0" i="0">
                <a:solidFill>
                  <a:srgbClr val="FAF4E8"/>
                </a:solidFill>
                <a:latin typeface="Arial"/>
              </a:rPr>
              <a:t>maibahe001@hotmail.com</a:t>
            </a:r>
          </a:p>
        </p:txBody>
      </p:sp>
      <p:sp>
        <p:nvSpPr>
          <p:cNvPr id="6" name="TextBox 5"/>
          <p:cNvSpPr txBox="1"/>
          <p:nvPr/>
        </p:nvSpPr>
        <p:spPr>
          <a:xfrm>
            <a:off x="762000" y="3124200"/>
            <a:ext cx="1905000" cy="209550"/>
          </a:xfrm>
          <a:prstGeom prst="rect">
            <a:avLst/>
          </a:prstGeom>
          <a:noFill/>
        </p:spPr>
        <p:txBody>
          <a:bodyPr wrap="square" anchor="t" lIns="0" rIns="0" tIns="0" bIns="0">
            <a:spAutoFit/>
          </a:bodyPr>
          <a:lstStyle/>
          <a:p>
            <a:pPr algn="l"/>
            <a:r>
              <a:rPr sz="1000" b="1" i="0">
                <a:solidFill>
                  <a:srgbClr val="E4C46C"/>
                </a:solidFill>
                <a:latin typeface="Arial"/>
              </a:rPr>
              <a:t>WHATSAPP</a:t>
            </a:r>
          </a:p>
        </p:txBody>
      </p:sp>
      <p:sp>
        <p:nvSpPr>
          <p:cNvPr id="7" name="TextBox 6"/>
          <p:cNvSpPr txBox="1"/>
          <p:nvPr/>
        </p:nvSpPr>
        <p:spPr>
          <a:xfrm>
            <a:off x="762000" y="3352800"/>
            <a:ext cx="6667500" cy="323850"/>
          </a:xfrm>
          <a:prstGeom prst="rect">
            <a:avLst/>
          </a:prstGeom>
          <a:noFill/>
        </p:spPr>
        <p:txBody>
          <a:bodyPr wrap="square" anchor="t" lIns="0" rIns="0" tIns="0" bIns="0">
            <a:spAutoFit/>
          </a:bodyPr>
          <a:lstStyle/>
          <a:p>
            <a:pPr algn="l"/>
            <a:r>
              <a:rPr sz="1700" b="0" i="0">
                <a:solidFill>
                  <a:srgbClr val="FAF4E8"/>
                </a:solidFill>
                <a:latin typeface="Arial"/>
              </a:rPr>
              <a:t>+86 136 6099 6199</a:t>
            </a:r>
          </a:p>
        </p:txBody>
      </p:sp>
      <p:sp>
        <p:nvSpPr>
          <p:cNvPr id="8" name="TextBox 7"/>
          <p:cNvSpPr txBox="1"/>
          <p:nvPr/>
        </p:nvSpPr>
        <p:spPr>
          <a:xfrm>
            <a:off x="762000" y="3867150"/>
            <a:ext cx="1905000" cy="209550"/>
          </a:xfrm>
          <a:prstGeom prst="rect">
            <a:avLst/>
          </a:prstGeom>
          <a:noFill/>
        </p:spPr>
        <p:txBody>
          <a:bodyPr wrap="square" anchor="t" lIns="0" rIns="0" tIns="0" bIns="0">
            <a:spAutoFit/>
          </a:bodyPr>
          <a:lstStyle/>
          <a:p>
            <a:pPr algn="l"/>
            <a:r>
              <a:rPr sz="1000" b="1" i="0">
                <a:solidFill>
                  <a:srgbClr val="E4C46C"/>
                </a:solidFill>
                <a:latin typeface="Arial"/>
              </a:rPr>
              <a:t>WEBSITE</a:t>
            </a:r>
          </a:p>
        </p:txBody>
      </p:sp>
      <p:sp>
        <p:nvSpPr>
          <p:cNvPr id="9" name="TextBox 8"/>
          <p:cNvSpPr txBox="1"/>
          <p:nvPr/>
        </p:nvSpPr>
        <p:spPr>
          <a:xfrm>
            <a:off x="762000" y="4095750"/>
            <a:ext cx="6667500" cy="323850"/>
          </a:xfrm>
          <a:prstGeom prst="rect">
            <a:avLst/>
          </a:prstGeom>
          <a:noFill/>
        </p:spPr>
        <p:txBody>
          <a:bodyPr wrap="square" anchor="t" lIns="0" rIns="0" tIns="0" bIns="0">
            <a:spAutoFit/>
          </a:bodyPr>
          <a:lstStyle/>
          <a:p>
            <a:pPr algn="l"/>
            <a:r>
              <a:rPr sz="1700" b="0" i="0">
                <a:solidFill>
                  <a:srgbClr val="FAF4E8"/>
                </a:solidFill>
                <a:latin typeface="Arial"/>
              </a:rPr>
              <a:t>maibahe.uk</a:t>
            </a:r>
          </a:p>
        </p:txBody>
      </p:sp>
      <p:sp>
        <p:nvSpPr>
          <p:cNvPr id="10" name="TextBox 9"/>
          <p:cNvSpPr txBox="1"/>
          <p:nvPr/>
        </p:nvSpPr>
        <p:spPr>
          <a:xfrm>
            <a:off x="762000" y="4762500"/>
            <a:ext cx="8572500" cy="228600"/>
          </a:xfrm>
          <a:prstGeom prst="rect">
            <a:avLst/>
          </a:prstGeom>
          <a:noFill/>
        </p:spPr>
        <p:txBody>
          <a:bodyPr wrap="square" anchor="t" lIns="0" rIns="0" tIns="0" bIns="0">
            <a:spAutoFit/>
          </a:bodyPr>
          <a:lstStyle/>
          <a:p>
            <a:pPr algn="l"/>
            <a:r>
              <a:rPr sz="1050" b="0" i="0">
                <a:solidFill>
                  <a:srgbClr val="B8A484"/>
                </a:solidFill>
                <a:latin typeface="Arial"/>
              </a:rPr>
              <a:t>Zhaoqing, Guangdong, Chine · Guangdong Weikang Group</a:t>
            </a:r>
          </a:p>
        </p:txBody>
      </p:sp>
      <p:sp>
        <p:nvSpPr>
          <p:cNvPr id="11" name="TextBox 10"/>
          <p:cNvSpPr txBox="1"/>
          <p:nvPr/>
        </p:nvSpPr>
        <p:spPr>
          <a:xfrm>
            <a:off x="762000" y="5295900"/>
            <a:ext cx="9525000" cy="419100"/>
          </a:xfrm>
          <a:prstGeom prst="rect">
            <a:avLst/>
          </a:prstGeom>
          <a:noFill/>
        </p:spPr>
        <p:txBody>
          <a:bodyPr wrap="square" anchor="t" lIns="0" rIns="0" tIns="0" bIns="0">
            <a:spAutoFit/>
          </a:bodyPr>
          <a:lstStyle/>
          <a:p>
            <a:pPr algn="l"/>
            <a:r>
              <a:rPr sz="2000" b="0" i="1">
                <a:solidFill>
                  <a:srgbClr val="E4C46C"/>
                </a:solidFill>
                <a:latin typeface="Georgia"/>
              </a:rPr>
              <a:t>Une bonne nourriture, de bonnes actions.</a:t>
            </a:r>
          </a:p>
        </p:txBody>
      </p:sp>
      <p:sp>
        <p:nvSpPr>
          <p:cNvPr id="12" name="TextBox 11"/>
          <p:cNvSpPr txBox="1"/>
          <p:nvPr/>
        </p:nvSpPr>
        <p:spPr>
          <a:xfrm>
            <a:off x="762000" y="6096000"/>
            <a:ext cx="8572500" cy="228600"/>
          </a:xfrm>
          <a:prstGeom prst="rect">
            <a:avLst/>
          </a:prstGeom>
          <a:noFill/>
        </p:spPr>
        <p:txBody>
          <a:bodyPr wrap="square" anchor="t" lIns="0" rIns="0" tIns="0" bIns="0">
            <a:spAutoFit/>
          </a:bodyPr>
          <a:lstStyle/>
          <a:p>
            <a:pPr algn="l"/>
            <a:r>
              <a:rPr sz="900" b="0" i="0">
                <a:solidFill>
                  <a:srgbClr val="B8A484"/>
                </a:solidFill>
                <a:latin typeface="Arial"/>
              </a:rPr>
              <a:t>MAIBAHE · French Edition</a:t>
            </a:r>
          </a:p>
        </p:txBody>
      </p:sp>
      <p:sp>
        <p:nvSpPr>
          <p:cNvPr id="13" name="TextBox 12"/>
          <p:cNvSpPr txBox="1"/>
          <p:nvPr/>
        </p:nvSpPr>
        <p:spPr>
          <a:xfrm>
            <a:off x="571500" y="6438900"/>
            <a:ext cx="5715000" cy="228600"/>
          </a:xfrm>
          <a:prstGeom prst="rect">
            <a:avLst/>
          </a:prstGeom>
          <a:noFill/>
        </p:spPr>
        <p:txBody>
          <a:bodyPr wrap="square" anchor="t" lIns="0" rIns="0" tIns="0" bIns="0">
            <a:spAutoFit/>
          </a:bodyPr>
          <a:lstStyle/>
          <a:p>
            <a:pPr algn="l"/>
            <a:r>
              <a:rPr sz="900" b="0" i="0">
                <a:solidFill>
                  <a:srgbClr val="B8A484"/>
                </a:solidFill>
                <a:latin typeface="Arial"/>
              </a:rPr>
              <a:t>MAIBAHE · Product Catalog 2026</a:t>
            </a:r>
          </a:p>
        </p:txBody>
      </p:sp>
      <p:sp>
        <p:nvSpPr>
          <p:cNvPr id="14" name="TextBox 13"/>
          <p:cNvSpPr txBox="1"/>
          <p:nvPr/>
        </p:nvSpPr>
        <p:spPr>
          <a:xfrm>
            <a:off x="10287000" y="6438900"/>
            <a:ext cx="1333500" cy="228600"/>
          </a:xfrm>
          <a:prstGeom prst="rect">
            <a:avLst/>
          </a:prstGeom>
          <a:noFill/>
        </p:spPr>
        <p:txBody>
          <a:bodyPr wrap="square" anchor="t" lIns="0" rIns="0" tIns="0" bIns="0">
            <a:spAutoFit/>
          </a:bodyPr>
          <a:lstStyle/>
          <a:p>
            <a:pPr algn="r"/>
            <a:r>
              <a:rPr sz="900" b="0" i="0">
                <a:solidFill>
                  <a:srgbClr val="B8A484"/>
                </a:solidFill>
                <a:latin typeface="Arial"/>
              </a:rPr>
              <a:t>12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