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6" Type="http://schemas.openxmlformats.org/officeDocument/2006/relationships/image" Target="../media/image17.jpg"/><Relationship Id="rId7" Type="http://schemas.openxmlformats.org/officeDocument/2006/relationships/image" Target="../media/image1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mpifwffvhb_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620250" y="495299"/>
            <a:ext cx="23145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100" b="1">
                <a:solidFill>
                  <a:srgbClr val="1A1410"/>
                </a:solidFill>
                <a:latin typeface="Arial"/>
              </a:rPr>
              <a:t>Edición en Español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733799"/>
            <a:ext cx="85725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000" b="1" i="0">
                <a:solidFill>
                  <a:srgbClr val="FAF4E8"/>
                </a:solidFill>
                <a:latin typeface="Arial"/>
                <a:ea typeface="Microsoft YaHei"/>
              </a:rPr>
              <a:t>MAIBAHE · 麦吧呵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4400550"/>
            <a:ext cx="85725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0" i="0">
                <a:solidFill>
                  <a:srgbClr val="E4C46C"/>
                </a:solidFill>
                <a:latin typeface="Georgia"/>
              </a:rPr>
              <a:t>Buena Comida, Buenas Acciones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4991100"/>
            <a:ext cx="8572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FAF4E8"/>
                </a:solidFill>
                <a:latin typeface="Arial"/>
              </a:rPr>
              <a:t>Catálogo de Productos 2026 · Mayorista · OEM · Marca Privada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60960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8A484"/>
                </a:solidFill>
                <a:latin typeface="Arial"/>
              </a:rPr>
              <a:t>maibahe.uk  ·  maibahe001@hotmail.com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ABOUT 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Por Qué los Compradores Globales Eligen Maibahe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71500" y="1333500"/>
            <a:ext cx="59055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Maibahe es una marca de Guangdong Weikang Group, construida sobre una convicción: la buena comida empieza por las buenas acciones. Desde 2018 conectamos cuatro orígenes protegidos de China — la tierra arenosa de Horqin, la meseta de Hongyuan, la reserva de la abeja negra del Nordeste y las montañas Dabie — directamente con marcas alimentarias, importadores y minoristas de todo el mundo.</a:t>
            </a:r>
          </a:p>
        </p:txBody>
      </p:sp>
      <p:sp>
        <p:nvSpPr>
          <p:cNvPr id="6" name="Rectangle 5"/>
          <p:cNvSpPr/>
          <p:nvPr/>
        </p:nvSpPr>
        <p:spPr>
          <a:xfrm>
            <a:off x="571500" y="35433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2950" y="36957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Georgia"/>
              </a:rPr>
              <a:t>2.000+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41719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Arial"/>
              </a:rPr>
              <a:t>Tiendas minoristas en China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4250" y="35433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95700" y="36957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Georgia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95700" y="41719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Arial"/>
              </a:rPr>
              <a:t>Bases de origen protegidas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47625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49149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Georgia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2950" y="53911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Arial"/>
              </a:rPr>
              <a:t>Certificados ecológicos CN·UE·USDA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24250" y="47625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95700" y="49149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Georgia"/>
              </a:rPr>
              <a:t>2018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95700" y="53911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Arial"/>
              </a:rPr>
              <a:t>Fundación</a:t>
            </a:r>
          </a:p>
        </p:txBody>
      </p:sp>
      <p:pic>
        <p:nvPicPr>
          <p:cNvPr id="18" name="Picture 17" descr="tmp3d8fujew_abou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333500"/>
            <a:ext cx="4762500" cy="4572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ORIGINS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Obtenido Donde Mejor Crece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131445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tmpv3yz7md__orig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1447800"/>
            <a:ext cx="2000250" cy="1428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57500" y="1466850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Georgia"/>
              </a:rPr>
              <a:t>Granjas de Tierras Arenosas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57500" y="175260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Arial"/>
              </a:rPr>
              <a:t>42°N · MONGOLIA INTERIOR · HORQIN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57500" y="1981199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Granos en dunas niveladas mecánicamente, regados con agua subterránea alcalina de 70 metros; variedad exclusiva de avena «Baiyan 26».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1250" y="131445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tmph3ukhwcc_orig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447800"/>
            <a:ext cx="2000250" cy="1428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477250" y="1466850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Georgia"/>
              </a:rPr>
              <a:t>Meseta de Hongyuan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0" y="175260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Arial"/>
              </a:rPr>
              <a:t>3.500 M · SICHUAN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7250" y="1981199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Yaks Maiwa, raza con indicación geográfica nacional, en praderas alpinas naturales; triple certificación ecológica.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500" y="381000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tmpjnpzjrnv_orig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3943350"/>
            <a:ext cx="2000250" cy="14287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57500" y="3962399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Georgia"/>
              </a:rPr>
              <a:t>Reserva Forestal del Nordeste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7500" y="424815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Arial"/>
              </a:rPr>
              <a:t>HEILONGJIANG · RAOHE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57500" y="4476750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Apiarios dentro de la reserva natural nacional de 1997 — la única reserva de abejas de China; estándar ecológico de la UE.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91250" y="381000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tmpj8zmtosc_orig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3943350"/>
            <a:ext cx="2000250" cy="14287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477250" y="3962399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Georgia"/>
              </a:rPr>
              <a:t>Condado de Jinzhai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77250" y="424815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Arial"/>
              </a:rPr>
              <a:t>ANHUI · 31°N · MONTAÑAS DABIE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77250" y="4476750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Lingzhi en tronco de roble a 31°N; polvo de esporas ecológico CN/UE/JAS, rotura física superior al 99 %, asegurado por PICC.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LÍNEA DE PRODUCTO 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Granos de Tierras Arenosas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s62b3tug_prod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Avena, mijos, arroz negro y mezclas de congee multigrano de las granjas de tierra arenosa de Horqin a 42°N — regados con agua subterránea alcalina de 70 metros y basados en nuestra variedad exclusiva de avena «Baiyan 26».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86500" y="4552950"/>
            <a:ext cx="214312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Origen Horqin 42°N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543925" y="4552950"/>
            <a:ext cx="214312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Variedad Baiyan 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801350" y="4552950"/>
            <a:ext cx="25431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Granos enteros y copos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LÍNEA DE PRODUCTO 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Lácteos de Yak de las Tierras Altas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5e1f9y1y_prod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Leche de yak en polvo de pastos a 3.500 m en Hongyuan — yak Maiwa, raza con indicación geográfica nacional y certificación ecológica de China, UE y USDA. Mayor contenido proteico y sabor cremoso; especificaciones OEM disponibles.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1500" y="4552950"/>
            <a:ext cx="194310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Pastos a 3.500 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28900" y="4552950"/>
            <a:ext cx="263842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Tri-orgánico CN·UE·USDA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81625" y="4552950"/>
            <a:ext cx="14382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Raza con IG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LÍNEA DE PRODUCTO 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Miel de Abeja Negra del Nordeste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0qdqpkrx_prod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Miel de tilo de apiarios dentro de la reserva natural nacional de 1997 — la única reserva en China que protege a una especie de abeja. Cumple los estándares ecológicos de la UE, con más de 200 apicultores contratados.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86500" y="4552950"/>
            <a:ext cx="243840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Reserva nacional 1997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839200" y="4552950"/>
            <a:ext cx="243840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Estándar UE ecológico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391900" y="4552950"/>
            <a:ext cx="194310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200+ apicultores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LÍNEA DE PRODUCTO 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Botánicos de Jinzhai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3x8zqi2h_prod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Lingzhi en tronco de roble y polvo de esporas de Jinzhai a 31°N — certificado ecológico en China, la UE y Japón. Rotura física por frío ultra-bajo superior al 99 %, sin metales pesados; asegurado por PICC.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1500" y="4552950"/>
            <a:ext cx="2038349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Origen Dabie 31°N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24150" y="4552950"/>
            <a:ext cx="214312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Ecológico CN·UE·JP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81575" y="4552950"/>
            <a:ext cx="214312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Rotura física 99%+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LÍNEA DE PRODUCTO 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Básicos Selectos de Despensa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uehhsf4w_prod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Dátiles rojos, bayas de goji, hongo negro y kits de cereales listos para cocinar — de los mismos orígenes protegidos, a granel o con marca privada.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86500" y="4552950"/>
            <a:ext cx="22383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Suministro a granel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39175" y="4552950"/>
            <a:ext cx="163830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Marca privada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391775" y="4552950"/>
            <a:ext cx="1838324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Formatos listos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E4C46C"/>
                </a:solidFill>
                <a:latin typeface="Arial"/>
              </a:rPr>
              <a:t>QUALITY &amp; CERTIFICATIONS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FAF4E8"/>
                </a:solidFill>
                <a:latin typeface="Georgia"/>
              </a:rPr>
              <a:t>Certificaciones que Puede Poner en la Etiqueta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71500" y="13525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Arial"/>
              </a:rPr>
              <a:t>Línea de lácteos de yak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5621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Arial"/>
              </a:rPr>
              <a:t>Ecológico China CN-BIO-154 (ECOCERT) · ecológico UE · ecológico USDA; IG nacional del yak de Hongyuan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0002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Arial"/>
              </a:rPr>
              <a:t>Polvo de esporas de lingzhi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22098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Arial"/>
              </a:rPr>
              <a:t>Ecológico China 1150P1701677 · ecológico UE · JAS Japón; asegurado por PICC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26479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Arial"/>
              </a:rPr>
              <a:t>Línea de abeja negra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28575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Arial"/>
              </a:rPr>
              <a:t>Reserva natural nacional de 1997 · estándar ecológico de la 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32956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Arial"/>
              </a:rPr>
              <a:t>Cada envío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35052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Arial"/>
              </a:rPr>
              <a:t>Informes de control por lote + documentos de certificación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3981450"/>
            <a:ext cx="6286500" cy="19050"/>
          </a:xfrm>
          <a:prstGeom prst="rect">
            <a:avLst/>
          </a:prstGeom>
          <a:solidFill>
            <a:srgbClr val="4A3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71500" y="4095750"/>
            <a:ext cx="6286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RESEARCH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" y="4324350"/>
            <a:ext cx="62865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 i="0">
                <a:solidFill>
                  <a:srgbClr val="B8A484"/>
                </a:solidFill>
                <a:latin typeface="Arial"/>
              </a:rPr>
              <a:t>En mayo de 2021 firmamos con el Instituto Nacional de Investigación de Alimentos y Fermentación de China la creación del Centro de Investigación de Péptidos Activos Maibahe, y con el Centro Nacional de Mejora de la Avena la comercialización de nuestra variedad exclusiva «Baiyan 26».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5162550"/>
            <a:ext cx="6286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1">
                <a:solidFill>
                  <a:srgbClr val="FAF4E8"/>
                </a:solidFill>
                <a:latin typeface="Arial"/>
              </a:rPr>
              <a:t>Informes de control por lote y documentos de certificación acompañan cada envío; auditorías de fábrica por terceros (SGS / BV / Intertek) bienvenidas.</a:t>
            </a:r>
          </a:p>
        </p:txBody>
      </p:sp>
      <p:pic>
        <p:nvPicPr>
          <p:cNvPr id="17" name="Picture 16" descr="tmp66sn6rl3_qu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1352550"/>
            <a:ext cx="4381500" cy="28575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39000" y="4343400"/>
            <a:ext cx="438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2.000+  Tiendas minoristas en China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9000" y="4572000"/>
            <a:ext cx="43815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3.500 M · SICHUAN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B8A484"/>
                </a:solidFill>
                <a:latin typeface="Arial"/>
              </a:rPr>
              <a:t>09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OEM / PRIVATE LABEL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Del Pedido Piloto al Contenedor Completo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2950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Georgia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50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Arial"/>
              </a:rPr>
              <a:t>Consulta y Requisitos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Comparta productos, especificaciones, volúmenes y normativas de su mercado; evaluación en 24 horas.</a:t>
            </a:r>
          </a:p>
        </p:txBody>
      </p:sp>
      <p:sp>
        <p:nvSpPr>
          <p:cNvPr id="9" name="Rectangle 8"/>
          <p:cNvSpPr/>
          <p:nvPr/>
        </p:nvSpPr>
        <p:spPr>
          <a:xfrm>
            <a:off x="3381375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52825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Georgia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52825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Arial"/>
              </a:rPr>
              <a:t>Presupuesto y Propuesta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52825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Precios detallados, opciones de MOQ, plazos y embalaje, con cumplimiento normativo.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1250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Georgia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Arial"/>
              </a:rPr>
              <a:t>Muestras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62700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Muestras estándar gratuitas (a portes debidos) en 10–15 días laborables.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001125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72575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Georgia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72575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Arial"/>
              </a:rPr>
              <a:t>Contrato y Producción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72575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25–35 días tras el depósito; pago T/T; EXW / FOB / CIF / DDP.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1500" y="4572000"/>
            <a:ext cx="2124075" cy="323850"/>
          </a:xfrm>
          <a:prstGeom prst="roundRect">
            <a:avLst>
              <a:gd name="adj" fmla="val 50000"/>
            </a:avLst>
          </a:prstGeom>
          <a:solidFill>
            <a:srgbClr val="1A1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50" b="1">
                <a:solidFill>
                  <a:srgbClr val="E4C46C"/>
                </a:solidFill>
                <a:latin typeface="Arial"/>
              </a:rPr>
              <a:t>MOQ desde un palé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828925" y="4572000"/>
            <a:ext cx="2647950" cy="323850"/>
          </a:xfrm>
          <a:prstGeom prst="roundRect">
            <a:avLst>
              <a:gd name="adj" fmla="val 50000"/>
            </a:avLst>
          </a:prstGeom>
          <a:solidFill>
            <a:srgbClr val="1A1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50" b="1">
                <a:solidFill>
                  <a:srgbClr val="E4C46C"/>
                </a:solidFill>
                <a:latin typeface="Arial"/>
              </a:rPr>
              <a:t>Etiquetado multilingüe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10225" y="4572000"/>
            <a:ext cx="2647950" cy="323850"/>
          </a:xfrm>
          <a:prstGeom prst="roundRect">
            <a:avLst>
              <a:gd name="adj" fmla="val 50000"/>
            </a:avLst>
          </a:prstGeom>
          <a:solidFill>
            <a:srgbClr val="1A1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50" b="1">
                <a:solidFill>
                  <a:srgbClr val="E4C46C"/>
                </a:solidFill>
                <a:latin typeface="Arial"/>
              </a:rPr>
              <a:t>Auditorías de terceros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81000"/>
            <a:ext cx="8572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FAF4E8"/>
                </a:solidFill>
                <a:latin typeface="Georgia"/>
              </a:rPr>
              <a:t>Cuatro Orígenes Protegidos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781050"/>
            <a:ext cx="952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8A484"/>
                </a:solidFill>
                <a:latin typeface="Arial"/>
              </a:rPr>
              <a:t>Tierra arenosa, meseta, bosque y despensa medicinal — cada imagen de nuestras propias bases.</a:t>
            </a:r>
          </a:p>
        </p:txBody>
      </p:sp>
      <p:pic>
        <p:nvPicPr>
          <p:cNvPr id="4" name="Picture 3" descr="tmpaxmtjkn7_gal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219200"/>
            <a:ext cx="3619500" cy="2400300"/>
          </a:xfrm>
          <a:prstGeom prst="rect">
            <a:avLst/>
          </a:prstGeom>
        </p:spPr>
      </p:pic>
      <p:pic>
        <p:nvPicPr>
          <p:cNvPr id="5" name="Picture 4" descr="tmprh_kcovk_gal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219200"/>
            <a:ext cx="3619500" cy="2400300"/>
          </a:xfrm>
          <a:prstGeom prst="rect">
            <a:avLst/>
          </a:prstGeom>
        </p:spPr>
      </p:pic>
      <p:pic>
        <p:nvPicPr>
          <p:cNvPr id="6" name="Picture 5" descr="tmpsyv_e5yn_gal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300" y="1219200"/>
            <a:ext cx="3619500" cy="2400300"/>
          </a:xfrm>
          <a:prstGeom prst="rect">
            <a:avLst/>
          </a:prstGeom>
        </p:spPr>
      </p:pic>
      <p:pic>
        <p:nvPicPr>
          <p:cNvPr id="7" name="Picture 6" descr="tmp5ogc5sm3_gal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771900"/>
            <a:ext cx="3619500" cy="2400300"/>
          </a:xfrm>
          <a:prstGeom prst="rect">
            <a:avLst/>
          </a:prstGeom>
        </p:spPr>
      </p:pic>
      <p:pic>
        <p:nvPicPr>
          <p:cNvPr id="8" name="Picture 7" descr="tmpoj0534mv_gal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400" y="3771900"/>
            <a:ext cx="3619500" cy="2400300"/>
          </a:xfrm>
          <a:prstGeom prst="rect">
            <a:avLst/>
          </a:prstGeom>
        </p:spPr>
      </p:pic>
      <p:pic>
        <p:nvPicPr>
          <p:cNvPr id="9" name="Picture 8" descr="tmp8gvokwbn_gal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5300" y="3771900"/>
            <a:ext cx="3619500" cy="2400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B8A484"/>
                </a:solidFill>
                <a:latin typeface="Arial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1143000"/>
            <a:ext cx="95250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 i="0">
                <a:solidFill>
                  <a:srgbClr val="FAF4E8"/>
                </a:solidFill>
                <a:latin typeface="Georgia"/>
              </a:rPr>
              <a:t>Comience la Conversación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0" y="1866899"/>
            <a:ext cx="6858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381250"/>
            <a:ext cx="190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EMAIL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09850"/>
            <a:ext cx="6667500" cy="3238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AF4E8"/>
                </a:solidFill>
                <a:latin typeface="Arial"/>
              </a:rPr>
              <a:t>maibahe001@hotmail.com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24200"/>
            <a:ext cx="190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WHATSAPP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352800"/>
            <a:ext cx="6667500" cy="3238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AF4E8"/>
                </a:solidFill>
                <a:latin typeface="Arial"/>
              </a:rPr>
              <a:t>+86 136 6099 6199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67150"/>
            <a:ext cx="190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WEBSITE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095750"/>
            <a:ext cx="6667500" cy="3238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AF4E8"/>
                </a:solidFill>
                <a:latin typeface="Arial"/>
              </a:rPr>
              <a:t>maibahe.uk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7625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8A484"/>
                </a:solidFill>
                <a:latin typeface="Arial"/>
              </a:rPr>
              <a:t>Zhaoqing, Guangdong, China · Guangdong Weikang Group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295900"/>
            <a:ext cx="9525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0" i="1">
                <a:solidFill>
                  <a:srgbClr val="E4C46C"/>
                </a:solidFill>
                <a:latin typeface="Georgia"/>
              </a:rPr>
              <a:t>Buena comida, buenas acciones.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60960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Spanish Edition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B8A484"/>
                </a:solidFill>
                <a:latin typeface="Arial"/>
              </a:rP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