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mpeddaqxqt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620250" y="495299"/>
            <a:ext cx="19907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100" b="1">
                <a:solidFill>
                  <a:srgbClr val="1A1410"/>
                </a:solidFill>
                <a:latin typeface="Arial"/>
              </a:rPr>
              <a:t>English Edition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733799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 i="0">
                <a:solidFill>
                  <a:srgbClr val="FAF4E8"/>
                </a:solidFill>
                <a:latin typeface="Arial"/>
                <a:ea typeface="Microsoft YaHei"/>
              </a:rPr>
              <a:t>MAIBAHE · 麦吧呵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400550"/>
            <a:ext cx="85725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0" i="0">
                <a:solidFill>
                  <a:srgbClr val="E4C46C"/>
                </a:solidFill>
                <a:latin typeface="Georgia"/>
              </a:rPr>
              <a:t>Good Food, Good Deeds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9911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FAF4E8"/>
                </a:solidFill>
                <a:latin typeface="Arial"/>
              </a:rPr>
              <a:t>Product Catalog 2026 · Wholesale · OEM · Private Label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maibahe.uk  ·  maibahe001@hotmail.com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ABOUT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Why Global Buyers Choose Maibahe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33500"/>
            <a:ext cx="59055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Maibahe is a brand of Guangdong Weikang Group, built on one belief: good food starts with good deeds. Since 2018 we have connected four protected origins across China — the Horqin sandy land, the Hongyuan plateau, the Northeast black bee reserve and the Dabie Mountains — directly to food brands, importers and retailers worldwide. Every pallet carries a traceable story: who grew it, where it grew, and which laboratory verified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295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2,000+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Retail Stores in China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9570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570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Protected Origin Bases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Organic Certs CN·EU·USDA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425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9570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2018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Established</a:t>
            </a:r>
          </a:p>
        </p:txBody>
      </p:sp>
      <p:pic>
        <p:nvPicPr>
          <p:cNvPr id="18" name="Picture 17" descr="tmpyap3xp11_abo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333500"/>
            <a:ext cx="4762500" cy="4572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ORIGINS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Sourced Where It Grows Best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tmp2ga7zxmw_ori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447800"/>
            <a:ext cx="2000250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50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Sandy Land Farms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42°N · INNER MONGOLIA · HORQIN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50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Grains on mechanically levelled dunes, irrigated with 70-metre alkaline groundwater; exclusive "Baiyan 26" oat variety.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125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tmpy2xa1wry_ori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47800"/>
            <a:ext cx="2000250" cy="1428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7725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Hongyuan Plateau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3,500 M · SICHUAN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Maiwa yaks, a national geographical indication breed, on natural alpine meadow; triple organic certified.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tmpz2v5q6md_orig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943350"/>
            <a:ext cx="2000250" cy="1428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5750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Northeast Forest Reserve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50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HEILONGJIANG · RAOHE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50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Apiaries inside the 1997 national nature reserve — the only bee reserve in China; EU organic standard.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9125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tmprsctteia_orig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3943350"/>
            <a:ext cx="2000250" cy="14287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7725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Jinzhai County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725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ANHUI · 31°N · DABIE MOUNTAINS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725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Oak-log lingzhi at 31°N; CN/EU/JAS organic spore powder, 99%+ wall-breaking, PICC insured.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PRODUCT LINE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Sandy Land Grains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8q41ozpd_pro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Oats, millets, black rice and multigrain congee mixes from 42°N Horqin sandy-land farms — irrigated with 70-metre alkaline groundwater and built on our exclusive "Baiyan 26" oat variety. Large day-night temperature swings and a long cycle concentrate nutrients in smaller, denser grain.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1431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42°N Horqin Origin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43925" y="4552950"/>
            <a:ext cx="2038349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Baiyan 26 Variety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696575" y="4552950"/>
            <a:ext cx="24384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Whole Grains &amp; Flakes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PRODUCT LINE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Highland Yak Dairy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1foqrtq9_pro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Yak milk powders from 3,500m Hongyuan pastures — Maiwa yak, a national geographical indication breed, holding China, EU and USDA organic certification. Higher in protein with a rich, creamy flavor; OEM specifications available.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25431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3,500m Plateau Pasture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28975" y="4552950"/>
            <a:ext cx="25431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Tri-Organic CN·EU·USDA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86450" y="455295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GI Breed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PRODUCT LINE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Northeast Black Bee Honey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do9qpl1g_pro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Linden honey from apiaries inside the 1997 national nature reserve — the only reserve in China protecting a bee species. Meets EU organic standards, with 200+ contracted beekeepers for batch-level traceability.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4384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1997 National Reserve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39200" y="4552950"/>
            <a:ext cx="22383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EU Organic Standard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191875" y="4552950"/>
            <a:ext cx="29432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200+ Contracted Beekeepers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PRODUCT LINE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Jinzhai Botanicals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hw_fvwct_pro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Oak-log lingzhi and spore powder from 31°N Jinzhai — certified organic in China, the EU and Japan. Ultra-low-temperature physical wall-breaking reaches 99%+ with no heavy metals; PICC insured.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2038349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31°N Dabie Origin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24150" y="4552950"/>
            <a:ext cx="2038349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CN·EU·JAS Organic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76800" y="4552950"/>
            <a:ext cx="21431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99%+ Wall-Breaking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PRODUCT LINE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Selected Pantry Staples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xapgivgi_pro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Red dates, goji berries, black fungus and ready-to-cook grain kits — sourced from the same protected origins, available in bulk or private-label packaging.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14382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Bulk Supply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9074" y="4552950"/>
            <a:ext cx="16383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Private Label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91675" y="4552950"/>
            <a:ext cx="24384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Ready-to-Cook Formats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E4C46C"/>
                </a:solidFill>
                <a:latin typeface="Arial"/>
              </a:rPr>
              <a:t>QUALITY &amp; CERTIFICATIONS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Certifications You Can Put on the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525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Yak dairy 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5621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China organic CN-BIO-154 (ECOCERT) · EU organic · USDA organic; Hongyuan yak national 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Lingzhi spore powder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2098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China organic 1150P1701677 · EU organic · Japan JAS; PICC insured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6479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Black bee 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8575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1997 national nature reserve · EU organic 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32956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Every shipment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35052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Batch QC reports + certification documents; open to third-party audits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3981450"/>
            <a:ext cx="6286500" cy="19050"/>
          </a:xfrm>
          <a:prstGeom prst="rect">
            <a:avLst/>
          </a:prstGeom>
          <a:solidFill>
            <a:srgbClr val="4A3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1500" y="4095750"/>
            <a:ext cx="6286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4324350"/>
            <a:ext cx="62865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B8A484"/>
                </a:solidFill>
                <a:latin typeface="Arial"/>
              </a:rPr>
              <a:t>In May 2021 we signed with the China National Research Institute of Food &amp; Fermentation Industries to establish the Maibahe Bioactive Peptide Research Center, and with the National Oat Improvement Center to convert our exclusive "Baiyan 26" variety into commercial production.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5162550"/>
            <a:ext cx="6286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1">
                <a:solidFill>
                  <a:srgbClr val="FAF4E8"/>
                </a:solidFill>
                <a:latin typeface="Arial"/>
              </a:rPr>
              <a:t>Batch QC reports and certification documents accompany every shipment; third-party factory audits (SGS / BV / Intertek) are welcome.</a:t>
            </a:r>
          </a:p>
        </p:txBody>
      </p:sp>
      <p:pic>
        <p:nvPicPr>
          <p:cNvPr id="17" name="Picture 16" descr="tmp7ec8pn1k_qu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352550"/>
            <a:ext cx="4381500" cy="2857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39000" y="4343400"/>
            <a:ext cx="438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2,000+  Retail Stores in China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4572000"/>
            <a:ext cx="4381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3,500 M · SICHUAN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OEM / PRIVATE LABEL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From Pilot Run to Full Container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Inquiry &amp; Requirements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Share your target products, specs, volumes and market regulations; capability assessment within 24 hours.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137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5282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282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Quotation &amp; Proposal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282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Detailed pricing, MOQ options, lead times and packaging — including compliance for your market.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125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Sampling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270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Free standard samples (freight collect) shipped within 10–15 business days.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0112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7257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Contract &amp; Production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257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25–35 days after deposit; T/T payment; EXW / FOB / CIF / DDP supported.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4572000"/>
            <a:ext cx="212407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Single-Pallet MOQ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28925" y="4572000"/>
            <a:ext cx="254317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Multilingual Labeling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05450" y="4572000"/>
            <a:ext cx="3067050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Open to Third-Party Audits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Four Protected Origins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78105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8A484"/>
                </a:solidFill>
                <a:latin typeface="Arial"/>
              </a:rPr>
              <a:t>Sandy land, plateau, forest and medicinal vault — every frame from our own bases.</a:t>
            </a:r>
          </a:p>
        </p:txBody>
      </p:sp>
      <p:pic>
        <p:nvPicPr>
          <p:cNvPr id="4" name="Picture 3" descr="tmpjewfnpvf_gal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219200"/>
            <a:ext cx="3619500" cy="2400300"/>
          </a:xfrm>
          <a:prstGeom prst="rect">
            <a:avLst/>
          </a:prstGeom>
        </p:spPr>
      </p:pic>
      <p:pic>
        <p:nvPicPr>
          <p:cNvPr id="5" name="Picture 4" descr="tmpsoe4vc_i_gal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219200"/>
            <a:ext cx="3619500" cy="2400300"/>
          </a:xfrm>
          <a:prstGeom prst="rect">
            <a:avLst/>
          </a:prstGeom>
        </p:spPr>
      </p:pic>
      <p:pic>
        <p:nvPicPr>
          <p:cNvPr id="6" name="Picture 5" descr="tmp23n_roty_gal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1219200"/>
            <a:ext cx="3619500" cy="2400300"/>
          </a:xfrm>
          <a:prstGeom prst="rect">
            <a:avLst/>
          </a:prstGeom>
        </p:spPr>
      </p:pic>
      <p:pic>
        <p:nvPicPr>
          <p:cNvPr id="7" name="Picture 6" descr="tmpbopbnma2_gal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771900"/>
            <a:ext cx="3619500" cy="2400300"/>
          </a:xfrm>
          <a:prstGeom prst="rect">
            <a:avLst/>
          </a:prstGeom>
        </p:spPr>
      </p:pic>
      <p:pic>
        <p:nvPicPr>
          <p:cNvPr id="8" name="Picture 7" descr="tmp4ji9w6kz_gal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3771900"/>
            <a:ext cx="3619500" cy="2400300"/>
          </a:xfrm>
          <a:prstGeom prst="rect">
            <a:avLst/>
          </a:prstGeom>
        </p:spPr>
      </p:pic>
      <p:pic>
        <p:nvPicPr>
          <p:cNvPr id="9" name="Picture 8" descr="tmplciykeaz_gal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300" y="3771900"/>
            <a:ext cx="3619500" cy="2400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143000"/>
            <a:ext cx="95250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AF4E8"/>
                </a:solidFill>
                <a:latin typeface="Georgia"/>
              </a:rPr>
              <a:t>Start a Conversation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866899"/>
            <a:ext cx="6858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3812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EMAIL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098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maibahe001@hotmail.com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2420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WHATSAPP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5280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+86 136 6099 6199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671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WEBSITE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957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maibahe.uk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625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Zhaoqing, Guangdong, China · Guangdong Weikang Group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295900"/>
            <a:ext cx="9525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1">
                <a:solidFill>
                  <a:srgbClr val="E4C46C"/>
                </a:solidFill>
                <a:latin typeface="Georgia"/>
              </a:rPr>
              <a:t>Good food, good deeds.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English Edition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