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5" Type="http://schemas.openxmlformats.org/officeDocument/2006/relationships/image" Target="../media/image16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mpkm4re1ok_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9620250" y="495299"/>
            <a:ext cx="2095499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100" b="1">
                <a:solidFill>
                  <a:srgbClr val="1A1410"/>
                </a:solidFill>
                <a:latin typeface="Arial"/>
              </a:rPr>
              <a:t>Deutsche Ausgabe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733799"/>
            <a:ext cx="8572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 i="0">
                <a:solidFill>
                  <a:srgbClr val="FAF4E8"/>
                </a:solidFill>
                <a:latin typeface="Arial"/>
                <a:ea typeface="Microsoft YaHei"/>
              </a:rPr>
              <a:t>MAIBAHE · 麦吧呵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400550"/>
            <a:ext cx="85725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600" b="0" i="0">
                <a:solidFill>
                  <a:srgbClr val="E4C46C"/>
                </a:solidFill>
                <a:latin typeface="Georgia"/>
              </a:rPr>
              <a:t>Gutes Essen, Gute Taten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9911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 i="0">
                <a:solidFill>
                  <a:srgbClr val="FAF4E8"/>
                </a:solidFill>
                <a:latin typeface="Arial"/>
              </a:rPr>
              <a:t>Produktkatalog 2026 · Großhandel · OEM · Eigenmarke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maibahe.uk  ·  maibahe001@hotmail.com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ABOUT 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Warum Globale Einkäufer Maibahe Wählen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33500"/>
            <a:ext cx="5905500" cy="1905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2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Maibahe ist eine Marke der Guangdong Weikang Group, aufgebaut auf einer Überzeugung: Gutes Essen beginnt mit guten Taten. Seit 2018 verbinden wir vier geschützte Ursprünge Chinas — das Horqin-Sandland, das Hongyuan-Plateau, das Schutzgebiet der Nordost-Schwarzbiene und das Dabie-Gebirge — direkt mit Lebensmittelmarken, Importeuren und Händlern weltweit.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295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2.000+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Einzelhandelsfilialen in China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35433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95700" y="36957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95700" y="41719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Geschützte Ursprungsbasen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Bio-Zertifizierungen CN·EU·USDA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524250" y="4762500"/>
            <a:ext cx="2762250" cy="10668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95700" y="4914900"/>
            <a:ext cx="2476500" cy="438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 i="0">
                <a:solidFill>
                  <a:srgbClr val="8A6C28"/>
                </a:solidFill>
                <a:latin typeface="Georgia"/>
              </a:rPr>
              <a:t>2018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5700" y="5391150"/>
            <a:ext cx="2476500" cy="342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000" b="0" i="0">
                <a:solidFill>
                  <a:srgbClr val="7C6A48"/>
                </a:solidFill>
                <a:latin typeface="Arial"/>
              </a:rPr>
              <a:t>Gegründet</a:t>
            </a:r>
          </a:p>
        </p:txBody>
      </p:sp>
      <p:pic>
        <p:nvPicPr>
          <p:cNvPr id="18" name="Picture 17" descr="tmp7xe7u59k_abo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333500"/>
            <a:ext cx="4762500" cy="4572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ORIGINS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Beschafft, Wo Es Am Besten Wächst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tmp476t81ao_ori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447800"/>
            <a:ext cx="2000250" cy="14287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85750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Sandboden-Farmen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750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42°N · INNENMONGOLEI · HORQIN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5750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Getreide auf maschinell planierten Dünen, bewässert mit 70-Meter-Tiefenwasser; exklusive Hafersorte „Baiyan 26“.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91250" y="131445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tmpwk93fkf2_ori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447800"/>
            <a:ext cx="2000250" cy="14287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477250" y="1466850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Hongyuan-Plateau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0" y="175260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3.500 M · SICHUAN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0" y="1981199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Maiwa-Yaks, Rasse mit nationaler geografischer Angabe, auf natürlichen alpinen Wiesen; dreifach bio-zertifiziert.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7150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tmp_5f59da8_orig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3943350"/>
            <a:ext cx="2000250" cy="14287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85750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Nordost-Waldreservat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50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HEILONGJIANG · RAOHE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750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Bienenstände im Nationalen Naturschutzgebiet von 1997 — dem einzigen Bienenschutzgebiet Chinas; EU-Bio-Standard.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91250" y="3810000"/>
            <a:ext cx="5334000" cy="23241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tmp1_yl3ho2_orig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3943350"/>
            <a:ext cx="2000250" cy="142875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77250" y="3962399"/>
            <a:ext cx="2857500" cy="2476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 i="0">
                <a:solidFill>
                  <a:srgbClr val="2E221A"/>
                </a:solidFill>
                <a:latin typeface="Georgia"/>
              </a:rPr>
              <a:t>Kreis Jinzhai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77250" y="4248150"/>
            <a:ext cx="2857500" cy="1714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1" i="0">
                <a:solidFill>
                  <a:srgbClr val="8A6C28"/>
                </a:solidFill>
                <a:latin typeface="Arial"/>
              </a:rPr>
              <a:t>ANHUI · 31°N · DABIE-GEBIRGE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77250" y="4476750"/>
            <a:ext cx="28575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Eichenstamm-Lingzhi bei 31°N; CN/EU/Japan-Bio-Sporenpulver, 99%+ physikalischer Aufbruch, PICC-versichert.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PRODUKTLINIE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Getreide aus Sandböden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3ifg93gn_prod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Hafer, Hirse, Schwarzer Reis und Multigrain-Congee-Mischungen von Sandboden-Farmen in Horqin auf 42°N — bewässert mit 70-Meter-Tiefenwasser und auf Basis unserer exklusiven Hafersorte „Baiyan 26“.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3431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Ursprung Horqin 42°N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743950" y="4552950"/>
            <a:ext cx="1838324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Sorte Baiyan 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696575" y="4552950"/>
            <a:ext cx="23431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Ganzkorn und Flocken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PRODUKTLINIE 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Hochland-Yak-Molkereiprodukte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4m783srm_pro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Yakmilchpulver von 3.500 m Weiden in Hongyuan — Maiwa-Yak, Rasse mit nationaler geografischer Angabe, China/EU/USDA-Bio-zertifiziert. Höherer Proteingehalt, cremiger Geschmack; OEM-Spezifikationen verfügbar.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21431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Weiden auf 3.500 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8925" y="4552950"/>
            <a:ext cx="22383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Drei Bio CN·EU·USDA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181600" y="4552950"/>
            <a:ext cx="11430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GI-Rasse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PRODUKTLINIE 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Honig der Nordost-Schwarzbienen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82wduq8z_prod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Lindenhonig aus Bienenständen im Nationalen Naturschutzgebiet von 1997 — dem einzigen in China, das eine Bienenart schützt. EU-Bio-Standard, mit über 200 vertraglichen Imkern für Chargen-Rückverfolgbarkeit.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27432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Nationales Reservat 1997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0" y="4552950"/>
            <a:ext cx="1838324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EU-Bio-Standard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096625" y="4552950"/>
            <a:ext cx="26384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200+ vertragliche Imker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PRODUKTLINIE 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Jinzhai Botanika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hk5_pghv_prod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Eichenstamm-Lingzhi und Sporenpulver aus Jinzhai auf 31°N — in China, der EU und Japan bio-zertifiziert. Physikalischer Aufbruch bei ultratiefer Temperatur zu 99%+, ohne Schwermetalle; PICC-versichert.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552950"/>
            <a:ext cx="22383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Ursprung Dabie 31°N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4175" y="4552950"/>
            <a:ext cx="154305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Bio CN·EU·JP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81525" y="4552950"/>
            <a:ext cx="1638300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Aufbruch 99%+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PRODUKTLINIE 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Ausgewählte Vorratsgrundlagen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mpyzxzhrqk_pro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33500"/>
            <a:ext cx="5334000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00" y="1428750"/>
            <a:ext cx="5143500" cy="266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0" i="0">
                <a:solidFill>
                  <a:srgbClr val="2E221A"/>
                </a:solidFill>
                <a:latin typeface="Arial"/>
              </a:rPr>
              <a:t>Rote Datteln, Goji-Beeren, Schwarzer Pilz und Fix-und-Fertig-Getreide-Kits — aus denselben geschützten Ursprüngen, als Bulk oder Eigenmarke erhältlich.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86500" y="4552950"/>
            <a:ext cx="17430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Bulk-Lieferung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43875" y="4552950"/>
            <a:ext cx="134302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Eigenmarke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601200" y="4552950"/>
            <a:ext cx="2543175" cy="304800"/>
          </a:xfrm>
          <a:prstGeom prst="roundRect">
            <a:avLst>
              <a:gd name="adj" fmla="val 50000"/>
            </a:avLst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00" b="1">
                <a:solidFill>
                  <a:srgbClr val="FAF4E8"/>
                </a:solidFill>
                <a:latin typeface="Arial"/>
              </a:rPr>
              <a:t>Fix-und-fertig-Formate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5029200"/>
            <a:ext cx="514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maibahe.uk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08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E4C46C"/>
                </a:solidFill>
                <a:latin typeface="Arial"/>
              </a:rPr>
              <a:t>QUALITY &amp; CERTIFICATIONS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Zertifizierungen fürs Etikett — und für Ihre Akten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71500" y="13525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Yak-Milchlinie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15621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China-Bio CN-BIO-154 (ECOCERT) · EU-Bio · USDA-Bio; nationale geografische Angabe für Hongyuan-Yak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20002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Lingzhi-Sporenpulver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22098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China-Bio 1150P1701677 · EU-Bio · Japan JAS; PICC-versichert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26479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Schwarzbienen-Linie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28575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Nationales Naturschutzgebiet 1997 · EU-Bio-Standard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3295650"/>
            <a:ext cx="62865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50" b="1" i="0">
                <a:solidFill>
                  <a:srgbClr val="E4C46C"/>
                </a:solidFill>
                <a:latin typeface="Arial"/>
              </a:rPr>
              <a:t>Jede Lieferung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3505200"/>
            <a:ext cx="62865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 i="0">
                <a:solidFill>
                  <a:srgbClr val="FAF4E8"/>
                </a:solidFill>
                <a:latin typeface="Arial"/>
              </a:rPr>
              <a:t>Chargen-QC-Berichte + Zertifizierungsdokumente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71500" y="3981450"/>
            <a:ext cx="6286500" cy="19050"/>
          </a:xfrm>
          <a:prstGeom prst="rect">
            <a:avLst/>
          </a:prstGeom>
          <a:solidFill>
            <a:srgbClr val="4A3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71500" y="4095750"/>
            <a:ext cx="6286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RESEARCH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1500" y="4324350"/>
            <a:ext cx="62865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 i="0">
                <a:solidFill>
                  <a:srgbClr val="B8A484"/>
                </a:solidFill>
                <a:latin typeface="Arial"/>
              </a:rPr>
              <a:t>Im Mai 2021 unterzeichneten wir mit dem Chinesischen Nationalen Forschungsinstitut für Lebensmittel und Fermentation die Gründung des Maibahe-Forschungszentrums für bioaktive Peptide sowie mit dem Nationalen Hafer-Verbesserungszentrum die Umsetzung unserer exklusiven Hafersorte „Baiyan 26“ in kommerzielle Produktion.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5162550"/>
            <a:ext cx="6286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0" i="1">
                <a:solidFill>
                  <a:srgbClr val="FAF4E8"/>
                </a:solidFill>
                <a:latin typeface="Arial"/>
              </a:rPr>
              <a:t>Chargen-QC-Berichte und Zertifizierungsdokumente begleiten jede Lieferung; Werksaudits durch Dritte (SGS / BV / Intertek) sind willkommen.</a:t>
            </a:r>
          </a:p>
        </p:txBody>
      </p:sp>
      <p:pic>
        <p:nvPicPr>
          <p:cNvPr id="17" name="Picture 16" descr="tmpu28pnrp6_qu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1352550"/>
            <a:ext cx="4381500" cy="2857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39000" y="4343400"/>
            <a:ext cx="4381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2.000+  Einzelhandelsfilialen in China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39000" y="4572000"/>
            <a:ext cx="43815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3.500 M · SICHUAN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09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9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23850"/>
            <a:ext cx="952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 i="0">
                <a:solidFill>
                  <a:srgbClr val="8A6C28"/>
                </a:solidFill>
                <a:latin typeface="Arial"/>
              </a:rPr>
              <a:t>OEM / PRIVATE LABEL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552450"/>
            <a:ext cx="11049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2E221A"/>
                </a:solidFill>
                <a:latin typeface="Georgia"/>
              </a:rPr>
              <a:t>Vom Pilotlauf bis zum Vollen Container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066800"/>
            <a:ext cx="6096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Anfrage und Anforderungen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Zielprodukte, Spezifikationen, Mengen und Marktvorschriften; Bewertung binnen 24 Stunden.</a:t>
            </a:r>
          </a:p>
        </p:txBody>
      </p:sp>
      <p:sp>
        <p:nvSpPr>
          <p:cNvPr id="9" name="Rectangle 8"/>
          <p:cNvSpPr/>
          <p:nvPr/>
        </p:nvSpPr>
        <p:spPr>
          <a:xfrm>
            <a:off x="338137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5282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282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Angebot und Vorschlag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5282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Detaillierte Preise, MOQ-Optionen, Lieferzeiten und Verpackung — inklusive Compliance.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1250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Bemusterung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62700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Kostenlose Standardmuster (Fracht collect) in 10–15 Werktagen.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001125" y="1352550"/>
            <a:ext cx="2619375" cy="2857500"/>
          </a:xfrm>
          <a:prstGeom prst="rect">
            <a:avLst/>
          </a:prstGeom>
          <a:solidFill>
            <a:srgbClr val="FAF4E8"/>
          </a:solidFill>
          <a:ln w="9525">
            <a:solidFill>
              <a:srgbClr val="E4DC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72575" y="1504950"/>
            <a:ext cx="2286000" cy="4952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8A6C28"/>
                </a:solidFill>
                <a:latin typeface="Georgia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72575" y="2076450"/>
            <a:ext cx="2286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1" i="0">
                <a:solidFill>
                  <a:srgbClr val="2E221A"/>
                </a:solidFill>
                <a:latin typeface="Arial"/>
              </a:rPr>
              <a:t>Vertrag und Produktion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2575" y="2552700"/>
            <a:ext cx="2286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 i="0">
                <a:solidFill>
                  <a:srgbClr val="7C6A48"/>
                </a:solidFill>
                <a:latin typeface="Arial"/>
              </a:rPr>
              <a:t>25–35 Tage nach Anzahlung; Zahlung per T/T; EXW / FOB / CIF / DDP.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71500" y="4572000"/>
            <a:ext cx="2438400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MOQ ab einer Palette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143250" y="4572000"/>
            <a:ext cx="317182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Mehrsprachige Etikettierung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48425" y="4572000"/>
            <a:ext cx="2333625" cy="323850"/>
          </a:xfrm>
          <a:prstGeom prst="roundRect">
            <a:avLst>
              <a:gd name="adj" fmla="val 50000"/>
            </a:avLst>
          </a:prstGeom>
          <a:solidFill>
            <a:srgbClr val="1A14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19050" rIns="19050" tIns="0" bIns="0"/>
          <a:lstStyle/>
          <a:p>
            <a:pPr algn="ctr"/>
            <a:r>
              <a:rPr sz="1050" b="1">
                <a:solidFill>
                  <a:srgbClr val="E4C46C"/>
                </a:solidFill>
                <a:latin typeface="Arial"/>
              </a:rPr>
              <a:t>Audits durch Dritte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C6A48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7C6A48"/>
                </a:solidFill>
                <a:latin typeface="Arial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71500" y="381000"/>
            <a:ext cx="8572500" cy="285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500" b="1" i="0">
                <a:solidFill>
                  <a:srgbClr val="FAF4E8"/>
                </a:solidFill>
                <a:latin typeface="Georgia"/>
              </a:rPr>
              <a:t>Vier Geschützte Ursprünge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71500" y="78105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B8A484"/>
                </a:solidFill>
                <a:latin typeface="Arial"/>
              </a:rPr>
              <a:t>Sandland, Plateau, Wald und Heilkammer — jedes Bild von unseren eigenen Basen.</a:t>
            </a:r>
          </a:p>
        </p:txBody>
      </p:sp>
      <p:pic>
        <p:nvPicPr>
          <p:cNvPr id="4" name="Picture 3" descr="tmpx6hdpa_e_gal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219200"/>
            <a:ext cx="3619500" cy="2400300"/>
          </a:xfrm>
          <a:prstGeom prst="rect">
            <a:avLst/>
          </a:prstGeom>
        </p:spPr>
      </p:pic>
      <p:pic>
        <p:nvPicPr>
          <p:cNvPr id="5" name="Picture 4" descr="tmpq9b2j2f3_gal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219200"/>
            <a:ext cx="3619500" cy="2400300"/>
          </a:xfrm>
          <a:prstGeom prst="rect">
            <a:avLst/>
          </a:prstGeom>
        </p:spPr>
      </p:pic>
      <p:pic>
        <p:nvPicPr>
          <p:cNvPr id="6" name="Picture 5" descr="tmpe83a1vq9_gal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1219200"/>
            <a:ext cx="3619500" cy="2400300"/>
          </a:xfrm>
          <a:prstGeom prst="rect">
            <a:avLst/>
          </a:prstGeom>
        </p:spPr>
      </p:pic>
      <p:pic>
        <p:nvPicPr>
          <p:cNvPr id="7" name="Picture 6" descr="tmpo19p_urg_gal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771900"/>
            <a:ext cx="3619500" cy="2400300"/>
          </a:xfrm>
          <a:prstGeom prst="rect">
            <a:avLst/>
          </a:prstGeom>
        </p:spPr>
      </p:pic>
      <p:pic>
        <p:nvPicPr>
          <p:cNvPr id="8" name="Picture 7" descr="tmp178s3y33_gal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3400" y="3771900"/>
            <a:ext cx="3619500" cy="2400300"/>
          </a:xfrm>
          <a:prstGeom prst="rect">
            <a:avLst/>
          </a:prstGeom>
        </p:spPr>
      </p:pic>
      <p:pic>
        <p:nvPicPr>
          <p:cNvPr id="9" name="Picture 8" descr="tmpg9vo968n_gal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5300" y="3771900"/>
            <a:ext cx="3619500" cy="24003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4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143000"/>
            <a:ext cx="9525000" cy="571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600" b="1" i="0">
                <a:solidFill>
                  <a:srgbClr val="FAF4E8"/>
                </a:solidFill>
                <a:latin typeface="Georgia"/>
              </a:rPr>
              <a:t>Beginnen Sie das Gespräch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1866899"/>
            <a:ext cx="685800" cy="28575"/>
          </a:xfrm>
          <a:prstGeom prst="rect">
            <a:avLst/>
          </a:prstGeom>
          <a:solidFill>
            <a:srgbClr val="8A6C2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3812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EMAIL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098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maibahe001@hotmail.com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2420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WHATSAPP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35280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+86 136 6099 6199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67150"/>
            <a:ext cx="1905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1" i="0">
                <a:solidFill>
                  <a:srgbClr val="E4C46C"/>
                </a:solidFill>
                <a:latin typeface="Arial"/>
              </a:rPr>
              <a:t>WEBSITE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095750"/>
            <a:ext cx="6667500" cy="3238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AF4E8"/>
                </a:solidFill>
                <a:latin typeface="Arial"/>
              </a:rPr>
              <a:t>maibahe.uk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7625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 i="0">
                <a:solidFill>
                  <a:srgbClr val="B8A484"/>
                </a:solidFill>
                <a:latin typeface="Arial"/>
              </a:rPr>
              <a:t>Zhaoqing, Guangdong, China · Guangdong Weikang Group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295900"/>
            <a:ext cx="9525000" cy="4191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0" i="1">
                <a:solidFill>
                  <a:srgbClr val="E4C46C"/>
                </a:solidFill>
                <a:latin typeface="Georgia"/>
              </a:rPr>
              <a:t>Gutes Essen, gute Taten.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6096000"/>
            <a:ext cx="8572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German Edition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6438900"/>
            <a:ext cx="571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B8A484"/>
                </a:solidFill>
                <a:latin typeface="Arial"/>
              </a:rPr>
              <a:t>MAIBAHE · Product Catalog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87000" y="6438900"/>
            <a:ext cx="13335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B8A484"/>
                </a:solidFill>
                <a:latin typeface="Arial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